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1" r:id="rId4"/>
    <p:sldId id="262" r:id="rId5"/>
    <p:sldId id="263" r:id="rId6"/>
    <p:sldId id="264" r:id="rId7"/>
    <p:sldId id="265" r:id="rId8"/>
    <p:sldId id="266" r:id="rId9"/>
    <p:sldId id="267" r:id="rId10"/>
    <p:sldId id="259" r:id="rId11"/>
    <p:sldId id="260" r:id="rId12"/>
    <p:sldId id="268" r:id="rId13"/>
    <p:sldId id="272" r:id="rId14"/>
    <p:sldId id="270" r:id="rId15"/>
    <p:sldId id="26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95"/>
    <a:srgbClr val="07659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8704"/>
    <p:restoredTop sz="80456"/>
  </p:normalViewPr>
  <p:slideViewPr>
    <p:cSldViewPr snapToGrid="0" snapToObjects="1">
      <p:cViewPr varScale="1">
        <p:scale>
          <a:sx n="91" d="100"/>
          <a:sy n="91" d="100"/>
        </p:scale>
        <p:origin x="-1104"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12864F-3914-BE43-85F8-C515A7BB667F}" type="datetimeFigureOut">
              <a:rPr lang="en-US" smtClean="0"/>
              <a:pPr/>
              <a:t>7/12/2016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147D48-79A9-D047-8612-CBC8AA12823C}" type="slidenum">
              <a:rPr lang="en-US" smtClean="0"/>
              <a:pPr/>
              <a:t>‹#›</a:t>
            </a:fld>
            <a:endParaRPr lang="en-US"/>
          </a:p>
        </p:txBody>
      </p:sp>
    </p:spTree>
    <p:extLst>
      <p:ext uri="{BB962C8B-B14F-4D97-AF65-F5344CB8AC3E}">
        <p14:creationId xmlns="" xmlns:p14="http://schemas.microsoft.com/office/powerpoint/2010/main" val="1140124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en.wikipedia.org/wiki/Ethernet"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en.wikipedia.org/wiki/PHY" TargetMode="External"/><Relationship Id="rId4" Type="http://schemas.openxmlformats.org/officeDocument/2006/relationships/hyperlink" Target="http://en.wikipedia.org/wiki/Media_Access_Contro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147D48-79A9-D047-8612-CBC8AA12823C}" type="slidenum">
              <a:rPr lang="en-US" smtClean="0"/>
              <a:pPr/>
              <a:t>1</a:t>
            </a:fld>
            <a:endParaRPr lang="en-US"/>
          </a:p>
        </p:txBody>
      </p:sp>
    </p:spTree>
    <p:extLst>
      <p:ext uri="{BB962C8B-B14F-4D97-AF65-F5344CB8AC3E}">
        <p14:creationId xmlns="" xmlns:p14="http://schemas.microsoft.com/office/powerpoint/2010/main" val="83149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2</a:t>
            </a:fld>
            <a:endParaRPr lang="en-US"/>
          </a:p>
        </p:txBody>
      </p:sp>
    </p:spTree>
    <p:extLst>
      <p:ext uri="{BB962C8B-B14F-4D97-AF65-F5344CB8AC3E}">
        <p14:creationId xmlns="" xmlns:p14="http://schemas.microsoft.com/office/powerpoint/2010/main" val="1085719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p>
          <a:p>
            <a:r>
              <a:rPr lang="en-US" dirty="0" smtClean="0"/>
              <a:t>Project</a:t>
            </a:r>
          </a:p>
        </p:txBody>
      </p:sp>
      <p:sp>
        <p:nvSpPr>
          <p:cNvPr id="4" name="Slide Number Placeholder 3"/>
          <p:cNvSpPr>
            <a:spLocks noGrp="1"/>
          </p:cNvSpPr>
          <p:nvPr>
            <p:ph type="sldNum" sz="quarter" idx="10"/>
          </p:nvPr>
        </p:nvSpPr>
        <p:spPr/>
        <p:txBody>
          <a:bodyPr/>
          <a:lstStyle/>
          <a:p>
            <a:fld id="{A1147D48-79A9-D047-8612-CBC8AA12823C}" type="slidenum">
              <a:rPr lang="en-US" smtClean="0"/>
              <a:pPr/>
              <a:t>3</a:t>
            </a:fld>
            <a:endParaRPr lang="en-US"/>
          </a:p>
        </p:txBody>
      </p:sp>
    </p:spTree>
    <p:extLst>
      <p:ext uri="{BB962C8B-B14F-4D97-AF65-F5344CB8AC3E}">
        <p14:creationId xmlns="" xmlns:p14="http://schemas.microsoft.com/office/powerpoint/2010/main" val="96939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endParaRPr lang="en-US"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4</a:t>
            </a:fld>
            <a:endParaRPr lang="en-US"/>
          </a:p>
        </p:txBody>
      </p:sp>
    </p:spTree>
    <p:extLst>
      <p:ext uri="{BB962C8B-B14F-4D97-AF65-F5344CB8AC3E}">
        <p14:creationId xmlns="" xmlns:p14="http://schemas.microsoft.com/office/powerpoint/2010/main" val="1107399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p>
          <a:p>
            <a:r>
              <a:rPr lang="en-US" dirty="0" smtClean="0"/>
              <a:t>Requirements, System Architecture,</a:t>
            </a:r>
            <a:r>
              <a:rPr lang="en-US" baseline="0" dirty="0" smtClean="0"/>
              <a:t> System design, Software architecture, Software implementation</a:t>
            </a:r>
          </a:p>
          <a:p>
            <a:r>
              <a:rPr lang="en-US" baseline="0" dirty="0" smtClean="0"/>
              <a:t>Unit Test, Integration Test, System, System integration, Use</a:t>
            </a:r>
            <a:endParaRPr lang="en-US"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5</a:t>
            </a:fld>
            <a:endParaRPr lang="en-US"/>
          </a:p>
        </p:txBody>
      </p:sp>
    </p:spTree>
    <p:extLst>
      <p:ext uri="{BB962C8B-B14F-4D97-AF65-F5344CB8AC3E}">
        <p14:creationId xmlns="" xmlns:p14="http://schemas.microsoft.com/office/powerpoint/2010/main" val="191276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6</a:t>
            </a:fld>
            <a:endParaRPr lang="en-US"/>
          </a:p>
        </p:txBody>
      </p:sp>
    </p:spTree>
    <p:extLst>
      <p:ext uri="{BB962C8B-B14F-4D97-AF65-F5344CB8AC3E}">
        <p14:creationId xmlns="" xmlns:p14="http://schemas.microsoft.com/office/powerpoint/2010/main" val="276254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tr-TR" sz="1200" b="0" i="0" kern="1200" dirty="0" smtClean="0">
                <a:solidFill>
                  <a:schemeClr val="tx1"/>
                </a:solidFill>
                <a:latin typeface="+mn-lt"/>
                <a:ea typeface="+mn-ea"/>
                <a:cs typeface="+mn-cs"/>
              </a:rPr>
              <a:t>-- xC</a:t>
            </a:r>
            <a:r>
              <a:rPr lang="tr-TR" sz="1200" b="0" i="0" kern="1200" baseline="0" dirty="0" smtClean="0">
                <a:solidFill>
                  <a:schemeClr val="tx1"/>
                </a:solidFill>
                <a:latin typeface="+mn-lt"/>
                <a:ea typeface="+mn-ea"/>
                <a:cs typeface="+mn-cs"/>
              </a:rPr>
              <a:t> resembles SystemC a lot.</a:t>
            </a:r>
            <a:endParaRPr lang="en-US" sz="1200" b="0" i="0" kern="1200" dirty="0" smtClean="0">
              <a:solidFill>
                <a:schemeClr val="tx1"/>
              </a:solidFill>
              <a:latin typeface="+mn-lt"/>
              <a:ea typeface="+mn-ea"/>
              <a:cs typeface="+mn-cs"/>
            </a:endParaRPr>
          </a:p>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tr-TR" sz="1200" b="1" i="0" kern="1200" dirty="0" smtClean="0">
                <a:solidFill>
                  <a:schemeClr val="tx1"/>
                </a:solidFill>
                <a:latin typeface="+mn-lt"/>
                <a:ea typeface="+mn-ea"/>
                <a:cs typeface="+mn-cs"/>
              </a:rPr>
              <a:t>Combined tasks: </a:t>
            </a:r>
            <a:r>
              <a:rPr lang="tr-TR" sz="1200" b="0" i="0" kern="1200" dirty="0" smtClean="0">
                <a:solidFill>
                  <a:schemeClr val="tx1"/>
                </a:solidFill>
                <a:latin typeface="+mn-lt"/>
                <a:ea typeface="+mn-ea"/>
                <a:cs typeface="+mn-cs"/>
              </a:rPr>
              <a:t>event-driven</a:t>
            </a:r>
            <a:r>
              <a:rPr lang="tr-TR" sz="1200" b="0" i="0" kern="1200" baseline="0" dirty="0" smtClean="0">
                <a:solidFill>
                  <a:schemeClr val="tx1"/>
                </a:solidFill>
                <a:latin typeface="+mn-lt"/>
                <a:ea typeface="+mn-ea"/>
                <a:cs typeface="+mn-cs"/>
              </a:rPr>
              <a:t> tasks that can be combined in one core.</a:t>
            </a:r>
          </a:p>
          <a:p>
            <a:r>
              <a:rPr lang="tr-TR" sz="1200" b="1" i="0" kern="1200" baseline="0" dirty="0" smtClean="0">
                <a:solidFill>
                  <a:schemeClr val="tx1"/>
                </a:solidFill>
                <a:latin typeface="+mn-lt"/>
                <a:ea typeface="+mn-ea"/>
                <a:cs typeface="+mn-cs"/>
              </a:rPr>
              <a:t>Distributed tasks: </a:t>
            </a:r>
            <a:r>
              <a:rPr lang="tr-TR" sz="1200" b="0" i="0" kern="1200" baseline="0" dirty="0" smtClean="0">
                <a:solidFill>
                  <a:schemeClr val="tx1"/>
                </a:solidFill>
                <a:latin typeface="+mn-lt"/>
                <a:ea typeface="+mn-ea"/>
                <a:cs typeface="+mn-cs"/>
              </a:rPr>
              <a:t>tasks that can be run on any core, depending on the requested connections</a:t>
            </a:r>
            <a:endParaRPr lang="en-US" sz="1200" b="0" i="0" kern="1200" dirty="0" smtClean="0">
              <a:solidFill>
                <a:schemeClr val="tx1"/>
              </a:solidFill>
              <a:latin typeface="+mn-lt"/>
              <a:ea typeface="+mn-ea"/>
              <a:cs typeface="+mn-cs"/>
            </a:endParaRPr>
          </a:p>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Reduced Gigabit Media Independent Interface (RGMII)</a:t>
            </a:r>
            <a:r>
              <a:rPr lang="en-US" sz="1200" b="0" i="0" kern="1200" dirty="0" smtClean="0">
                <a:solidFill>
                  <a:schemeClr val="tx1"/>
                </a:solidFill>
                <a:latin typeface="+mn-lt"/>
                <a:ea typeface="+mn-ea"/>
                <a:cs typeface="+mn-cs"/>
              </a:rPr>
              <a:t> specifies a particular interface between an </a:t>
            </a:r>
            <a:r>
              <a:rPr lang="en-US" sz="1200" b="0" i="0" kern="1200" dirty="0" smtClean="0">
                <a:solidFill>
                  <a:schemeClr val="tx1"/>
                </a:solidFill>
                <a:latin typeface="+mn-lt"/>
                <a:ea typeface="+mn-ea"/>
                <a:cs typeface="+mn-cs"/>
                <a:hlinkClick r:id="rId3"/>
              </a:rPr>
              <a:t>Ethernet</a:t>
            </a:r>
            <a:r>
              <a:rPr lang="en-US" sz="1200" b="0" i="0" kern="1200" dirty="0" smtClean="0">
                <a:solidFill>
                  <a:schemeClr val="tx1"/>
                </a:solidFill>
                <a:latin typeface="+mn-lt"/>
                <a:ea typeface="+mn-ea"/>
                <a:cs typeface="+mn-cs"/>
              </a:rPr>
              <a:t> </a:t>
            </a:r>
            <a:r>
              <a:rPr lang="en-US" sz="1200" b="0" i="0" kern="1200" dirty="0" smtClean="0">
                <a:solidFill>
                  <a:schemeClr val="tx1"/>
                </a:solidFill>
                <a:latin typeface="+mn-lt"/>
                <a:ea typeface="+mn-ea"/>
                <a:cs typeface="+mn-cs"/>
                <a:hlinkClick r:id="rId4"/>
              </a:rPr>
              <a:t>MAC</a:t>
            </a:r>
            <a:r>
              <a:rPr lang="en-US" sz="1200" b="0" i="0" kern="1200" dirty="0" smtClean="0">
                <a:solidFill>
                  <a:schemeClr val="tx1"/>
                </a:solidFill>
                <a:latin typeface="+mn-lt"/>
                <a:ea typeface="+mn-ea"/>
                <a:cs typeface="+mn-cs"/>
              </a:rPr>
              <a:t> and </a:t>
            </a:r>
            <a:r>
              <a:rPr lang="en-US" sz="1200" b="0" i="0" kern="1200" dirty="0" smtClean="0">
                <a:solidFill>
                  <a:schemeClr val="tx1"/>
                </a:solidFill>
                <a:latin typeface="+mn-lt"/>
                <a:ea typeface="+mn-ea"/>
                <a:cs typeface="+mn-cs"/>
                <a:hlinkClick r:id="rId5"/>
              </a:rPr>
              <a:t>PHY</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RGMII uses half the number of pins as used in the GMII interface. This reduction is achieved by clocking data on both the rising and falling edges of the clock, and by eliminating non-essential signals (carrier-sense and collision-indication). Thus RGMII consists only of: RXC, RD[3:0], RX_CTL, TXC, TXD[3:0], and TX_CTL (12 pins, as opposed to GMII's 24).</a:t>
            </a:r>
          </a:p>
          <a:p>
            <a:r>
              <a:rPr lang="en-US" sz="1200" b="0" i="0" kern="1200" dirty="0" smtClean="0">
                <a:solidFill>
                  <a:schemeClr val="tx1"/>
                </a:solidFill>
                <a:latin typeface="+mn-lt"/>
                <a:ea typeface="+mn-ea"/>
                <a:cs typeface="+mn-cs"/>
              </a:rPr>
              <a:t>Unlike GMII, the transmit clock signal is always provided by the MAC on the TXC line, rather than being provided by the PHY for 10/100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 operation and by the MAC at 1000 </a:t>
            </a:r>
            <a:r>
              <a:rPr lang="en-US" sz="1200" b="0" i="0" kern="1200" dirty="0" err="1" smtClean="0">
                <a:solidFill>
                  <a:schemeClr val="tx1"/>
                </a:solidFill>
                <a:latin typeface="+mn-lt"/>
                <a:ea typeface="+mn-ea"/>
                <a:cs typeface="+mn-cs"/>
              </a:rPr>
              <a:t>Mbs</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RGMII supports Ethernet speeds of 10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 100 Mb/s and 1000 </a:t>
            </a:r>
            <a:r>
              <a:rPr lang="en-US" sz="1200" b="0" i="0" kern="1200" dirty="0" err="1" smtClean="0">
                <a:solidFill>
                  <a:schemeClr val="tx1"/>
                </a:solidFill>
                <a:latin typeface="+mn-lt"/>
                <a:ea typeface="+mn-ea"/>
                <a:cs typeface="+mn-cs"/>
              </a:rPr>
              <a:t>Mbit</a:t>
            </a:r>
            <a:r>
              <a:rPr lang="en-US" sz="1200" b="0" i="0" kern="1200" dirty="0" smtClean="0">
                <a:solidFill>
                  <a:schemeClr val="tx1"/>
                </a:solidFill>
                <a:latin typeface="+mn-lt"/>
                <a:ea typeface="+mn-ea"/>
                <a:cs typeface="+mn-cs"/>
              </a:rPr>
              <a:t>/s.</a:t>
            </a:r>
          </a:p>
          <a:p>
            <a:endParaRPr lang="tr-TR" dirty="0"/>
          </a:p>
        </p:txBody>
      </p:sp>
      <p:sp>
        <p:nvSpPr>
          <p:cNvPr id="4" name="Slide Number Placeholder 3"/>
          <p:cNvSpPr>
            <a:spLocks noGrp="1"/>
          </p:cNvSpPr>
          <p:nvPr>
            <p:ph type="sldNum" sz="quarter" idx="10"/>
          </p:nvPr>
        </p:nvSpPr>
        <p:spPr/>
        <p:txBody>
          <a:bodyPr/>
          <a:lstStyle/>
          <a:p>
            <a:fld id="{A1147D48-79A9-D047-8612-CBC8AA12823C}"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Click to edit Master subtitle style</a:t>
            </a:r>
            <a:endParaRPr lang="en-US"/>
          </a:p>
        </p:txBody>
      </p:sp>
      <p:sp>
        <p:nvSpPr>
          <p:cNvPr id="4" name="Date Placeholder 3"/>
          <p:cNvSpPr>
            <a:spLocks noGrp="1"/>
          </p:cNvSpPr>
          <p:nvPr>
            <p:ph type="dt" sz="half" idx="10"/>
          </p:nvPr>
        </p:nvSpPr>
        <p:spPr/>
        <p:txBody>
          <a:bodyPr/>
          <a:lstStyle/>
          <a:p>
            <a:fld id="{EE49FC72-C1CC-4349-92C2-1C25F3E991E3}"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211422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686C48DA-B065-854C-9D3B-DA13DDA11115}"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1729311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CB10B565-1D4B-034F-B6CF-67CC158371FD}"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49715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dirty="0" smtClean="0"/>
              <a:t>Click to edit Master title style</a:t>
            </a:r>
            <a:endParaRPr lang="en-US" noProof="0" dirty="0"/>
          </a:p>
        </p:txBody>
      </p:sp>
      <p:sp>
        <p:nvSpPr>
          <p:cNvPr id="3" name="Content Placeholder 2"/>
          <p:cNvSpPr>
            <a:spLocks noGrp="1"/>
          </p:cNvSpPr>
          <p:nvPr>
            <p:ph idx="1"/>
          </p:nvPr>
        </p:nvSpPr>
        <p:spPr>
          <a:xfrm>
            <a:off x="838200" y="1957137"/>
            <a:ext cx="10515600" cy="4219826"/>
          </a:xfr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e Placeholder 3"/>
          <p:cNvSpPr>
            <a:spLocks noGrp="1"/>
          </p:cNvSpPr>
          <p:nvPr>
            <p:ph type="dt" sz="half" idx="10"/>
          </p:nvPr>
        </p:nvSpPr>
        <p:spPr/>
        <p:txBody>
          <a:bodyPr/>
          <a:lstStyle/>
          <a:p>
            <a:fld id="{AF6C062F-D7F8-0F4A-8F54-6FFE1AF5614D}"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96128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Click to edit Master text styles</a:t>
            </a:r>
          </a:p>
        </p:txBody>
      </p:sp>
      <p:sp>
        <p:nvSpPr>
          <p:cNvPr id="4" name="Date Placeholder 3"/>
          <p:cNvSpPr>
            <a:spLocks noGrp="1"/>
          </p:cNvSpPr>
          <p:nvPr>
            <p:ph type="dt" sz="half" idx="10"/>
          </p:nvPr>
        </p:nvSpPr>
        <p:spPr/>
        <p:txBody>
          <a:bodyPr/>
          <a:lstStyle/>
          <a:p>
            <a:fld id="{9ECCFED4-56C7-264A-81D6-50BD4DAC6CF6}"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77012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de-DE" dirty="0" smtClean="0"/>
              <a:t>Click </a:t>
            </a:r>
            <a:r>
              <a:rPr lang="de-DE" dirty="0" err="1" smtClean="0"/>
              <a:t>to</a:t>
            </a:r>
            <a:r>
              <a:rPr lang="de-DE" dirty="0" smtClean="0"/>
              <a:t> </a:t>
            </a:r>
            <a:r>
              <a:rPr lang="de-DE" dirty="0" err="1" smtClean="0"/>
              <a:t>edit</a:t>
            </a:r>
            <a:r>
              <a:rPr lang="de-DE" dirty="0" smtClean="0"/>
              <a: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Date Placeholder 4"/>
          <p:cNvSpPr>
            <a:spLocks noGrp="1"/>
          </p:cNvSpPr>
          <p:nvPr>
            <p:ph type="dt" sz="half" idx="10"/>
          </p:nvPr>
        </p:nvSpPr>
        <p:spPr/>
        <p:txBody>
          <a:bodyPr/>
          <a:lstStyle/>
          <a:p>
            <a:fld id="{3C6FAC50-C979-3041-BF99-7F89A88E6E8C}" type="datetime1">
              <a:rPr lang="de-DE" smtClean="0"/>
              <a:pPr/>
              <a:t>12.07.2016</a:t>
            </a:fld>
            <a:endParaRPr lang="en-US"/>
          </a:p>
        </p:txBody>
      </p:sp>
      <p:sp>
        <p:nvSpPr>
          <p:cNvPr id="6" name="Footer Placeholder 5"/>
          <p:cNvSpPr>
            <a:spLocks noGrp="1"/>
          </p:cNvSpPr>
          <p:nvPr>
            <p:ph type="ftr" sz="quarter" idx="11"/>
          </p:nvPr>
        </p:nvSpPr>
        <p:spPr/>
        <p:txBody>
          <a:bodyPr/>
          <a:lstStyle/>
          <a:p>
            <a:r>
              <a:rPr lang="en-US" smtClean="0"/>
              <a:t>Developing a Multicore RC Car with APP4MC</a:t>
            </a:r>
            <a:endParaRPr lang="en-US"/>
          </a:p>
        </p:txBody>
      </p:sp>
      <p:sp>
        <p:nvSpPr>
          <p:cNvPr id="7" name="Slide Number Placeholder 6"/>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576833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7" name="Date Placeholder 6"/>
          <p:cNvSpPr>
            <a:spLocks noGrp="1"/>
          </p:cNvSpPr>
          <p:nvPr>
            <p:ph type="dt" sz="half" idx="10"/>
          </p:nvPr>
        </p:nvSpPr>
        <p:spPr/>
        <p:txBody>
          <a:bodyPr/>
          <a:lstStyle/>
          <a:p>
            <a:fld id="{C8F05E73-D25D-0E46-AA5C-AB70FF3C4210}" type="datetime1">
              <a:rPr lang="de-DE" smtClean="0"/>
              <a:pPr/>
              <a:t>12.07.2016</a:t>
            </a:fld>
            <a:endParaRPr lang="en-US"/>
          </a:p>
        </p:txBody>
      </p:sp>
      <p:sp>
        <p:nvSpPr>
          <p:cNvPr id="8" name="Footer Placeholder 7"/>
          <p:cNvSpPr>
            <a:spLocks noGrp="1"/>
          </p:cNvSpPr>
          <p:nvPr>
            <p:ph type="ftr" sz="quarter" idx="11"/>
          </p:nvPr>
        </p:nvSpPr>
        <p:spPr/>
        <p:txBody>
          <a:bodyPr/>
          <a:lstStyle/>
          <a:p>
            <a:r>
              <a:rPr lang="en-US" smtClean="0"/>
              <a:t>Developing a Multicore RC Car with APP4MC</a:t>
            </a:r>
            <a:endParaRPr lang="en-US"/>
          </a:p>
        </p:txBody>
      </p:sp>
      <p:sp>
        <p:nvSpPr>
          <p:cNvPr id="9" name="Slide Number Placeholder 8"/>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1094309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Date Placeholder 2"/>
          <p:cNvSpPr>
            <a:spLocks noGrp="1"/>
          </p:cNvSpPr>
          <p:nvPr>
            <p:ph type="dt" sz="half" idx="10"/>
          </p:nvPr>
        </p:nvSpPr>
        <p:spPr/>
        <p:txBody>
          <a:bodyPr/>
          <a:lstStyle/>
          <a:p>
            <a:fld id="{1E28464B-7799-DF4A-BBFF-C644AA5E3E42}" type="datetime1">
              <a:rPr lang="de-DE" smtClean="0"/>
              <a:pPr/>
              <a:t>12.07.2016</a:t>
            </a:fld>
            <a:endParaRPr lang="en-US"/>
          </a:p>
        </p:txBody>
      </p:sp>
      <p:sp>
        <p:nvSpPr>
          <p:cNvPr id="4" name="Footer Placeholder 3"/>
          <p:cNvSpPr>
            <a:spLocks noGrp="1"/>
          </p:cNvSpPr>
          <p:nvPr>
            <p:ph type="ftr" sz="quarter" idx="11"/>
          </p:nvPr>
        </p:nvSpPr>
        <p:spPr/>
        <p:txBody>
          <a:bodyPr/>
          <a:lstStyle/>
          <a:p>
            <a:r>
              <a:rPr lang="en-US" smtClean="0"/>
              <a:t>Developing a Multicore RC Car with APP4MC</a:t>
            </a:r>
            <a:endParaRPr lang="en-US"/>
          </a:p>
        </p:txBody>
      </p:sp>
      <p:sp>
        <p:nvSpPr>
          <p:cNvPr id="5" name="Slide Number Placeholder 4"/>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1001410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1CD2C-F805-E445-BE1A-C2E0E47F0EF6}" type="datetime1">
              <a:rPr lang="de-DE" smtClean="0"/>
              <a:pPr/>
              <a:t>12.07.2016</a:t>
            </a:fld>
            <a:endParaRPr lang="en-US"/>
          </a:p>
        </p:txBody>
      </p:sp>
      <p:sp>
        <p:nvSpPr>
          <p:cNvPr id="3" name="Footer Placeholder 2"/>
          <p:cNvSpPr>
            <a:spLocks noGrp="1"/>
          </p:cNvSpPr>
          <p:nvPr>
            <p:ph type="ftr" sz="quarter" idx="11"/>
          </p:nvPr>
        </p:nvSpPr>
        <p:spPr/>
        <p:txBody>
          <a:bodyPr/>
          <a:lstStyle/>
          <a:p>
            <a:r>
              <a:rPr lang="en-US" smtClean="0"/>
              <a:t>Developing a Multicore RC Car with APP4MC</a:t>
            </a:r>
            <a:endParaRPr lang="en-US"/>
          </a:p>
        </p:txBody>
      </p:sp>
      <p:sp>
        <p:nvSpPr>
          <p:cNvPr id="4" name="Slide Number Placeholder 3"/>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8700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F8D2DA85-8657-F141-AD66-8ECD236D1725}" type="datetime1">
              <a:rPr lang="de-DE" smtClean="0"/>
              <a:pPr/>
              <a:t>12.07.2016</a:t>
            </a:fld>
            <a:endParaRPr lang="en-US"/>
          </a:p>
        </p:txBody>
      </p:sp>
      <p:sp>
        <p:nvSpPr>
          <p:cNvPr id="6" name="Footer Placeholder 5"/>
          <p:cNvSpPr>
            <a:spLocks noGrp="1"/>
          </p:cNvSpPr>
          <p:nvPr>
            <p:ph type="ftr" sz="quarter" idx="11"/>
          </p:nvPr>
        </p:nvSpPr>
        <p:spPr/>
        <p:txBody>
          <a:bodyPr/>
          <a:lstStyle/>
          <a:p>
            <a:r>
              <a:rPr lang="en-US" smtClean="0"/>
              <a:t>Developing a Multicore RC Car with APP4MC</a:t>
            </a:r>
            <a:endParaRPr lang="en-US"/>
          </a:p>
        </p:txBody>
      </p:sp>
      <p:sp>
        <p:nvSpPr>
          <p:cNvPr id="7" name="Slide Number Placeholder 6"/>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112941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4922E632-320A-3641-BA78-4698411C6FF0}" type="datetime1">
              <a:rPr lang="de-DE" smtClean="0"/>
              <a:pPr/>
              <a:t>12.07.2016</a:t>
            </a:fld>
            <a:endParaRPr lang="en-US"/>
          </a:p>
        </p:txBody>
      </p:sp>
      <p:sp>
        <p:nvSpPr>
          <p:cNvPr id="6" name="Footer Placeholder 5"/>
          <p:cNvSpPr>
            <a:spLocks noGrp="1"/>
          </p:cNvSpPr>
          <p:nvPr>
            <p:ph type="ftr" sz="quarter" idx="11"/>
          </p:nvPr>
        </p:nvSpPr>
        <p:spPr/>
        <p:txBody>
          <a:bodyPr/>
          <a:lstStyle/>
          <a:p>
            <a:r>
              <a:rPr lang="en-US" smtClean="0"/>
              <a:t>Developing a Multicore RC Car with APP4MC</a:t>
            </a:r>
            <a:endParaRPr lang="en-US"/>
          </a:p>
        </p:txBody>
      </p:sp>
      <p:sp>
        <p:nvSpPr>
          <p:cNvPr id="7" name="Slide Number Placeholder 6"/>
          <p:cNvSpPr>
            <a:spLocks noGrp="1"/>
          </p:cNvSpPr>
          <p:nvPr>
            <p:ph type="sldNum" sz="quarter" idx="12"/>
          </p:nvPr>
        </p:nvSpPr>
        <p:spPr/>
        <p:txBody>
          <a:bodyPr/>
          <a:lstStyle/>
          <a:p>
            <a:fld id="{35FB2F14-2F01-1C47-B2A1-FC9234851556}" type="slidenum">
              <a:rPr lang="en-US" smtClean="0"/>
              <a:pPr/>
              <a:t>‹#›</a:t>
            </a:fld>
            <a:endParaRPr lang="en-US"/>
          </a:p>
        </p:txBody>
      </p:sp>
    </p:spTree>
    <p:extLst>
      <p:ext uri="{BB962C8B-B14F-4D97-AF65-F5344CB8AC3E}">
        <p14:creationId xmlns="" xmlns:p14="http://schemas.microsoft.com/office/powerpoint/2010/main" val="461747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1482811"/>
          </a:xfrm>
          <a:prstGeom prst="rect">
            <a:avLst/>
          </a:prstGeom>
          <a:solidFill>
            <a:srgbClr val="006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207034"/>
            <a:ext cx="9081509" cy="1275777"/>
          </a:xfrm>
          <a:prstGeom prst="rect">
            <a:avLst/>
          </a:prstGeom>
        </p:spPr>
        <p:txBody>
          <a:bodyPr vert="horz" lIns="91440" tIns="45720" rIns="91440" bIns="45720" rtlCol="0" anchor="ctr">
            <a:normAutofit/>
          </a:bodyPr>
          <a:lstStyle/>
          <a:p>
            <a:r>
              <a:rPr lang="de-DE" dirty="0" smtClean="0"/>
              <a:t>Click </a:t>
            </a:r>
            <a:r>
              <a:rPr lang="de-DE" dirty="0" err="1" smtClean="0"/>
              <a:t>to</a:t>
            </a:r>
            <a:r>
              <a:rPr lang="de-DE" dirty="0" smtClean="0"/>
              <a:t> </a:t>
            </a:r>
            <a:r>
              <a:rPr lang="de-DE" dirty="0" err="1" smtClean="0"/>
              <a:t>edit</a:t>
            </a:r>
            <a:r>
              <a:rPr lang="de-DE" dirty="0" smtClean="0"/>
              <a: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50F8A7-0972-F141-B800-CC48AF4DED8A}" type="datetime1">
              <a:rPr lang="de-DE" smtClean="0"/>
              <a:pPr/>
              <a:t>12.07.2016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Developing a Multicore RC Car with APP4MC</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FB2F14-2F01-1C47-B2A1-FC9234851556}" type="slidenum">
              <a:rPr lang="en-US" smtClean="0"/>
              <a:pPr/>
              <a:t>‹#›</a:t>
            </a:fld>
            <a:endParaRPr lang="en-US"/>
          </a:p>
        </p:txBody>
      </p:sp>
      <p:sp>
        <p:nvSpPr>
          <p:cNvPr id="8" name="Rectangle 7"/>
          <p:cNvSpPr/>
          <p:nvPr userDrawn="1"/>
        </p:nvSpPr>
        <p:spPr>
          <a:xfrm>
            <a:off x="0" y="1482811"/>
            <a:ext cx="12192000" cy="53751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13">
            <a:extLst>
              <a:ext uri="{28A0092B-C50C-407E-A947-70E740481C1C}">
                <a14:useLocalDpi xmlns="" xmlns:a14="http://schemas.microsoft.com/office/drawing/2010/main" val="0"/>
              </a:ext>
            </a:extLst>
          </a:blip>
          <a:stretch>
            <a:fillRect/>
          </a:stretch>
        </p:blipFill>
        <p:spPr>
          <a:xfrm>
            <a:off x="10655106" y="871285"/>
            <a:ext cx="1371600" cy="583793"/>
          </a:xfrm>
          <a:prstGeom prst="rect">
            <a:avLst/>
          </a:prstGeom>
        </p:spPr>
      </p:pic>
      <p:pic>
        <p:nvPicPr>
          <p:cNvPr id="10" name="Picture 9"/>
          <p:cNvPicPr>
            <a:picLocks noChangeAspect="1"/>
          </p:cNvPicPr>
          <p:nvPr userDrawn="1"/>
        </p:nvPicPr>
        <p:blipFill>
          <a:blip r:embed="rId14">
            <a:extLst>
              <a:ext uri="{28A0092B-C50C-407E-A947-70E740481C1C}">
                <a14:useLocalDpi xmlns="" xmlns:a14="http://schemas.microsoft.com/office/drawing/2010/main" val="0"/>
              </a:ext>
            </a:extLst>
          </a:blip>
          <a:stretch>
            <a:fillRect/>
          </a:stretch>
        </p:blipFill>
        <p:spPr>
          <a:xfrm>
            <a:off x="10552304" y="84468"/>
            <a:ext cx="1577205" cy="702349"/>
          </a:xfrm>
          <a:prstGeom prst="rect">
            <a:avLst/>
          </a:prstGeom>
        </p:spPr>
      </p:pic>
    </p:spTree>
    <p:extLst>
      <p:ext uri="{BB962C8B-B14F-4D97-AF65-F5344CB8AC3E}">
        <p14:creationId xmlns="" xmlns:p14="http://schemas.microsoft.com/office/powerpoint/2010/main" val="1499032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70706"/>
            <a:ext cx="9144000" cy="2387600"/>
          </a:xfrm>
        </p:spPr>
        <p:txBody>
          <a:bodyPr/>
          <a:lstStyle/>
          <a:p>
            <a:r>
              <a:rPr lang="en-US" dirty="0" smtClean="0"/>
              <a:t>Developing </a:t>
            </a:r>
            <a:r>
              <a:rPr lang="en-US" smtClean="0"/>
              <a:t>a Multicore</a:t>
            </a:r>
            <a:br>
              <a:rPr lang="en-US" smtClean="0"/>
            </a:br>
            <a:r>
              <a:rPr lang="en-US" smtClean="0"/>
              <a:t>RC-Car </a:t>
            </a:r>
            <a:r>
              <a:rPr lang="en-US" dirty="0" smtClean="0"/>
              <a:t>with APP4MC</a:t>
            </a:r>
            <a:endParaRPr lang="en-US" dirty="0"/>
          </a:p>
        </p:txBody>
      </p:sp>
      <p:sp>
        <p:nvSpPr>
          <p:cNvPr id="3" name="Subtitle 2"/>
          <p:cNvSpPr>
            <a:spLocks noGrp="1"/>
          </p:cNvSpPr>
          <p:nvPr>
            <p:ph type="subTitle" idx="1"/>
          </p:nvPr>
        </p:nvSpPr>
        <p:spPr>
          <a:xfrm>
            <a:off x="1524000" y="3858306"/>
            <a:ext cx="9144000" cy="1655762"/>
          </a:xfrm>
        </p:spPr>
        <p:txBody>
          <a:bodyPr/>
          <a:lstStyle/>
          <a:p>
            <a:r>
              <a:rPr lang="en-US" dirty="0" smtClean="0">
                <a:solidFill>
                  <a:schemeClr val="tx1">
                    <a:lumMod val="50000"/>
                    <a:lumOff val="50000"/>
                  </a:schemeClr>
                </a:solidFill>
              </a:rPr>
              <a:t>Mustafa </a:t>
            </a:r>
            <a:r>
              <a:rPr lang="en-US" dirty="0" err="1" smtClean="0">
                <a:solidFill>
                  <a:schemeClr val="tx1">
                    <a:lumMod val="50000"/>
                    <a:lumOff val="50000"/>
                  </a:schemeClr>
                </a:solidFill>
              </a:rPr>
              <a:t>Özçelikörs</a:t>
            </a:r>
            <a:r>
              <a:rPr lang="en-US" dirty="0" smtClean="0">
                <a:solidFill>
                  <a:schemeClr val="tx1">
                    <a:lumMod val="50000"/>
                    <a:lumOff val="50000"/>
                  </a:schemeClr>
                </a:solidFill>
              </a:rPr>
              <a:t>, Robert </a:t>
            </a:r>
            <a:r>
              <a:rPr lang="en-US" dirty="0" err="1" smtClean="0">
                <a:solidFill>
                  <a:schemeClr val="tx1">
                    <a:lumMod val="50000"/>
                    <a:lumOff val="50000"/>
                  </a:schemeClr>
                </a:solidFill>
              </a:rPr>
              <a:t>Höttger</a:t>
            </a:r>
            <a:endParaRPr lang="en-US" dirty="0" smtClean="0">
              <a:solidFill>
                <a:schemeClr val="tx1">
                  <a:lumMod val="50000"/>
                  <a:lumOff val="50000"/>
                </a:schemeClr>
              </a:solidFill>
            </a:endParaRPr>
          </a:p>
          <a:p>
            <a:r>
              <a:rPr lang="en-US" dirty="0" err="1" smtClean="0">
                <a:solidFill>
                  <a:schemeClr val="tx1">
                    <a:lumMod val="50000"/>
                    <a:lumOff val="50000"/>
                  </a:schemeClr>
                </a:solidFill>
              </a:rPr>
              <a:t>EclipseCon</a:t>
            </a:r>
            <a:r>
              <a:rPr lang="en-US" dirty="0" smtClean="0">
                <a:solidFill>
                  <a:schemeClr val="tx1">
                    <a:lumMod val="50000"/>
                    <a:lumOff val="50000"/>
                  </a:schemeClr>
                </a:solidFill>
              </a:rPr>
              <a:t> Ludwigsburg, Germany</a:t>
            </a:r>
          </a:p>
          <a:p>
            <a:r>
              <a:rPr lang="en-US" dirty="0" smtClean="0">
                <a:solidFill>
                  <a:schemeClr val="tx1">
                    <a:lumMod val="50000"/>
                    <a:lumOff val="50000"/>
                  </a:schemeClr>
                </a:solidFill>
              </a:rPr>
              <a:t>26.10.2016</a:t>
            </a:r>
            <a:endParaRPr lang="en-US" dirty="0">
              <a:solidFill>
                <a:schemeClr val="tx1">
                  <a:lumMod val="50000"/>
                  <a:lumOff val="50000"/>
                </a:schemeClr>
              </a:solidFill>
            </a:endParaRPr>
          </a:p>
        </p:txBody>
      </p:sp>
      <p:sp>
        <p:nvSpPr>
          <p:cNvPr id="4" name="Date Placeholder 3"/>
          <p:cNvSpPr>
            <a:spLocks noGrp="1"/>
          </p:cNvSpPr>
          <p:nvPr>
            <p:ph type="dt" sz="half" idx="10"/>
          </p:nvPr>
        </p:nvSpPr>
        <p:spPr/>
        <p:txBody>
          <a:bodyPr/>
          <a:lstStyle/>
          <a:p>
            <a:fld id="{7BF3234B-6BF9-5345-8864-328729ED4A39}"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dirty="0" smtClean="0"/>
          </a:p>
        </p:txBody>
      </p:sp>
      <p:sp>
        <p:nvSpPr>
          <p:cNvPr id="6" name="Slide Number Placeholder 5"/>
          <p:cNvSpPr>
            <a:spLocks noGrp="1"/>
          </p:cNvSpPr>
          <p:nvPr>
            <p:ph type="sldNum" sz="quarter" idx="12"/>
          </p:nvPr>
        </p:nvSpPr>
        <p:spPr/>
        <p:txBody>
          <a:bodyPr/>
          <a:lstStyle/>
          <a:p>
            <a:fld id="{35FB2F14-2F01-1C47-B2A1-FC9234851556}" type="slidenum">
              <a:rPr lang="en-US" smtClean="0"/>
              <a:pPr/>
              <a:t>1</a:t>
            </a:fld>
            <a:endParaRPr lang="en-US" dirty="0"/>
          </a:p>
        </p:txBody>
      </p:sp>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30200" y="3162187"/>
            <a:ext cx="3251200" cy="3048000"/>
          </a:xfrm>
          <a:prstGeom prst="rect">
            <a:avLst/>
          </a:prstGeom>
        </p:spPr>
      </p:pic>
    </p:spTree>
    <p:extLst>
      <p:ext uri="{BB962C8B-B14F-4D97-AF65-F5344CB8AC3E}">
        <p14:creationId xmlns="" xmlns:p14="http://schemas.microsoft.com/office/powerpoint/2010/main" val="15740098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Management</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F673819-CD99-A645-B518-AA422463996C}"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10</a:t>
            </a:fld>
            <a:endParaRPr lang="en-US"/>
          </a:p>
        </p:txBody>
      </p:sp>
    </p:spTree>
    <p:extLst>
      <p:ext uri="{BB962C8B-B14F-4D97-AF65-F5344CB8AC3E}">
        <p14:creationId xmlns="" xmlns:p14="http://schemas.microsoft.com/office/powerpoint/2010/main" val="2046548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Distribution</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DCEA3AEB-B1EC-BC47-A51D-8710D9373A8D}"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11</a:t>
            </a:fld>
            <a:endParaRPr lang="en-US"/>
          </a:p>
        </p:txBody>
      </p:sp>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Mustafa\Desktop\P_20160706_190241.jpg"/>
          <p:cNvPicPr>
            <a:picLocks noChangeAspect="1" noChangeArrowheads="1"/>
          </p:cNvPicPr>
          <p:nvPr/>
        </p:nvPicPr>
        <p:blipFill>
          <a:blip r:embed="rId3"/>
          <a:srcRect/>
          <a:stretch>
            <a:fillRect/>
          </a:stretch>
        </p:blipFill>
        <p:spPr bwMode="auto">
          <a:xfrm>
            <a:off x="5148607" y="1711411"/>
            <a:ext cx="5813624" cy="3270164"/>
          </a:xfrm>
          <a:prstGeom prst="rect">
            <a:avLst/>
          </a:prstGeom>
          <a:noFill/>
        </p:spPr>
      </p:pic>
      <p:pic>
        <p:nvPicPr>
          <p:cNvPr id="1029" name="Picture 5" descr="C:\Users\Mustafa\Desktop\why-io-response.png"/>
          <p:cNvPicPr>
            <a:picLocks noChangeAspect="1" noChangeArrowheads="1"/>
          </p:cNvPicPr>
          <p:nvPr/>
        </p:nvPicPr>
        <p:blipFill>
          <a:blip r:embed="rId4"/>
          <a:srcRect/>
          <a:stretch>
            <a:fillRect/>
          </a:stretch>
        </p:blipFill>
        <p:spPr bwMode="auto">
          <a:xfrm>
            <a:off x="8055419" y="4000500"/>
            <a:ext cx="4136581" cy="2613026"/>
          </a:xfrm>
          <a:prstGeom prst="rect">
            <a:avLst/>
          </a:prstGeom>
          <a:noFill/>
        </p:spPr>
      </p:pic>
      <p:sp>
        <p:nvSpPr>
          <p:cNvPr id="2" name="Title 1"/>
          <p:cNvSpPr>
            <a:spLocks noGrp="1"/>
          </p:cNvSpPr>
          <p:nvPr>
            <p:ph type="title"/>
          </p:nvPr>
        </p:nvSpPr>
        <p:spPr/>
        <p:txBody>
          <a:bodyPr/>
          <a:lstStyle/>
          <a:p>
            <a:r>
              <a:rPr lang="tr-TR" dirty="0" smtClean="0"/>
              <a:t>RCCar</a:t>
            </a:r>
            <a:endParaRPr lang="en-US" dirty="0"/>
          </a:p>
        </p:txBody>
      </p:sp>
      <p:sp>
        <p:nvSpPr>
          <p:cNvPr id="3" name="Content Placeholder 2"/>
          <p:cNvSpPr>
            <a:spLocks noGrp="1"/>
          </p:cNvSpPr>
          <p:nvPr>
            <p:ph idx="1"/>
          </p:nvPr>
        </p:nvSpPr>
        <p:spPr>
          <a:xfrm>
            <a:off x="-76200" y="1711411"/>
            <a:ext cx="9280295" cy="4580101"/>
          </a:xfrm>
        </p:spPr>
        <p:txBody>
          <a:bodyPr>
            <a:normAutofit/>
          </a:bodyPr>
          <a:lstStyle/>
          <a:p>
            <a:pPr lvl="1"/>
            <a:r>
              <a:rPr lang="tr-TR" dirty="0" smtClean="0"/>
              <a:t>XMOS XE-216 Multicore</a:t>
            </a:r>
          </a:p>
          <a:p>
            <a:pPr lvl="2"/>
            <a:r>
              <a:rPr lang="tr-TR" dirty="0" smtClean="0"/>
              <a:t>16 logical cores, 2 tiles</a:t>
            </a:r>
          </a:p>
          <a:p>
            <a:pPr lvl="2"/>
            <a:r>
              <a:rPr lang="tr-TR" dirty="0" smtClean="0"/>
              <a:t>Single cycle instruction execution</a:t>
            </a:r>
          </a:p>
          <a:p>
            <a:pPr lvl="2"/>
            <a:r>
              <a:rPr lang="tr-TR" dirty="0" smtClean="0"/>
              <a:t>Programmed with xC </a:t>
            </a:r>
          </a:p>
          <a:p>
            <a:pPr lvl="3"/>
            <a:r>
              <a:rPr lang="tr-TR" dirty="0" smtClean="0"/>
              <a:t>A C extension with</a:t>
            </a:r>
          </a:p>
          <a:p>
            <a:pPr lvl="4"/>
            <a:r>
              <a:rPr lang="tr-TR" dirty="0" smtClean="0"/>
              <a:t>Event mechanism</a:t>
            </a:r>
          </a:p>
          <a:p>
            <a:pPr lvl="4"/>
            <a:r>
              <a:rPr lang="tr-TR" dirty="0" smtClean="0"/>
              <a:t>Client-server </a:t>
            </a:r>
            <a:r>
              <a:rPr lang="tr-TR" dirty="0" smtClean="0"/>
              <a:t>ports</a:t>
            </a:r>
          </a:p>
          <a:p>
            <a:pPr lvl="4"/>
            <a:r>
              <a:rPr lang="tr-TR" dirty="0" smtClean="0"/>
              <a:t>Software components</a:t>
            </a:r>
            <a:endParaRPr lang="tr-TR" dirty="0" smtClean="0"/>
          </a:p>
          <a:p>
            <a:pPr lvl="4"/>
            <a:r>
              <a:rPr lang="tr-TR" dirty="0" smtClean="0"/>
              <a:t>Interfaces, Streaming channels</a:t>
            </a:r>
          </a:p>
          <a:p>
            <a:pPr lvl="4"/>
            <a:endParaRPr lang="tr-TR" dirty="0" smtClean="0"/>
          </a:p>
        </p:txBody>
      </p:sp>
      <p:sp>
        <p:nvSpPr>
          <p:cNvPr id="4" name="Date Placeholder 3"/>
          <p:cNvSpPr>
            <a:spLocks noGrp="1"/>
          </p:cNvSpPr>
          <p:nvPr>
            <p:ph type="dt" sz="half" idx="10"/>
          </p:nvPr>
        </p:nvSpPr>
        <p:spPr/>
        <p:txBody>
          <a:bodyPr/>
          <a:lstStyle/>
          <a:p>
            <a:fld id="{DCEA3AEB-B1EC-BC47-A51D-8710D9373A8D}" type="datetime1">
              <a:rPr lang="de-DE" smtClean="0"/>
              <a:pPr/>
              <a:t>12.07.2016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12</a:t>
            </a:fld>
            <a:endParaRPr lang="en-US"/>
          </a:p>
        </p:txBody>
      </p:sp>
      <p:sp>
        <p:nvSpPr>
          <p:cNvPr id="9" name="TextBox 8"/>
          <p:cNvSpPr txBox="1"/>
          <p:nvPr/>
        </p:nvSpPr>
        <p:spPr>
          <a:xfrm>
            <a:off x="7958194" y="6567365"/>
            <a:ext cx="3559139" cy="276999"/>
          </a:xfrm>
          <a:prstGeom prst="rect">
            <a:avLst/>
          </a:prstGeom>
          <a:noFill/>
        </p:spPr>
        <p:txBody>
          <a:bodyPr wrap="square" rtlCol="0">
            <a:spAutoFit/>
          </a:bodyPr>
          <a:lstStyle/>
          <a:p>
            <a:r>
              <a:rPr lang="tr-TR" sz="1200" dirty="0" smtClean="0"/>
              <a:t>Source: XMOS</a:t>
            </a:r>
            <a:endParaRPr lang="tr-TR" sz="1200" dirty="0"/>
          </a:p>
        </p:txBody>
      </p:sp>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XMOS Overview</a:t>
            </a:r>
            <a:endParaRPr lang="en-US" dirty="0"/>
          </a:p>
        </p:txBody>
      </p:sp>
      <p:sp>
        <p:nvSpPr>
          <p:cNvPr id="3" name="Content Placeholder 2"/>
          <p:cNvSpPr>
            <a:spLocks noGrp="1"/>
          </p:cNvSpPr>
          <p:nvPr>
            <p:ph idx="1"/>
          </p:nvPr>
        </p:nvSpPr>
        <p:spPr>
          <a:xfrm>
            <a:off x="501880" y="1776248"/>
            <a:ext cx="5703711" cy="4580101"/>
          </a:xfrm>
        </p:spPr>
        <p:txBody>
          <a:bodyPr>
            <a:normAutofit/>
          </a:bodyPr>
          <a:lstStyle/>
          <a:p>
            <a:r>
              <a:rPr lang="tr-TR" dirty="0" smtClean="0"/>
              <a:t>XMOS Overview</a:t>
            </a:r>
          </a:p>
          <a:p>
            <a:pPr lvl="1"/>
            <a:r>
              <a:rPr lang="tr-TR" b="1" dirty="0" smtClean="0"/>
              <a:t>Tile: </a:t>
            </a:r>
            <a:r>
              <a:rPr lang="tr-TR" dirty="0" smtClean="0"/>
              <a:t>Each tile has their dedicated memory, I/O pins and scheduler.</a:t>
            </a:r>
            <a:endParaRPr lang="tr-TR" dirty="0" smtClean="0"/>
          </a:p>
          <a:p>
            <a:pPr lvl="1"/>
            <a:r>
              <a:rPr lang="tr-TR" dirty="0" smtClean="0"/>
              <a:t>xTIME Scheduler</a:t>
            </a:r>
          </a:p>
          <a:p>
            <a:pPr lvl="1"/>
            <a:r>
              <a:rPr lang="tr-TR" dirty="0" smtClean="0"/>
              <a:t>xCONNECT Switching between tiles</a:t>
            </a:r>
          </a:p>
          <a:p>
            <a:pPr lvl="1"/>
            <a:r>
              <a:rPr lang="tr-TR" dirty="0" smtClean="0"/>
              <a:t>Core placement options</a:t>
            </a:r>
            <a:r>
              <a:rPr lang="tr-TR" dirty="0" smtClean="0"/>
              <a:t> of tasks</a:t>
            </a:r>
          </a:p>
          <a:p>
            <a:pPr lvl="2"/>
            <a:r>
              <a:rPr lang="tr-TR" dirty="0" smtClean="0"/>
              <a:t>Combined</a:t>
            </a:r>
          </a:p>
          <a:p>
            <a:pPr lvl="2"/>
            <a:r>
              <a:rPr lang="tr-TR" dirty="0" smtClean="0"/>
              <a:t>Distributed</a:t>
            </a:r>
          </a:p>
        </p:txBody>
      </p:sp>
      <p:sp>
        <p:nvSpPr>
          <p:cNvPr id="4" name="Date Placeholder 3"/>
          <p:cNvSpPr>
            <a:spLocks noGrp="1"/>
          </p:cNvSpPr>
          <p:nvPr>
            <p:ph type="dt" sz="half" idx="10"/>
          </p:nvPr>
        </p:nvSpPr>
        <p:spPr/>
        <p:txBody>
          <a:bodyPr/>
          <a:lstStyle/>
          <a:p>
            <a:fld id="{DCEA3AEB-B1EC-BC47-A51D-8710D9373A8D}" type="datetime1">
              <a:rPr lang="de-DE" smtClean="0"/>
              <a:pPr/>
              <a:t>12.07.2016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13</a:t>
            </a:fld>
            <a:endParaRPr lang="en-US"/>
          </a:p>
        </p:txBody>
      </p:sp>
      <p:pic>
        <p:nvPicPr>
          <p:cNvPr id="7" name="Picture 2"/>
          <p:cNvPicPr>
            <a:picLocks noChangeAspect="1" noChangeArrowheads="1"/>
          </p:cNvPicPr>
          <p:nvPr/>
        </p:nvPicPr>
        <p:blipFill>
          <a:blip r:embed="rId3"/>
          <a:srcRect/>
          <a:stretch>
            <a:fillRect/>
          </a:stretch>
        </p:blipFill>
        <p:spPr bwMode="auto">
          <a:xfrm>
            <a:off x="6456452" y="3852125"/>
            <a:ext cx="4300591" cy="2504224"/>
          </a:xfrm>
          <a:prstGeom prst="rect">
            <a:avLst/>
          </a:prstGeom>
          <a:noFill/>
          <a:ln w="9525">
            <a:noFill/>
            <a:miter lim="800000"/>
            <a:headEnd/>
            <a:tailEnd/>
          </a:ln>
          <a:effectLst/>
        </p:spPr>
      </p:pic>
      <p:sp>
        <p:nvSpPr>
          <p:cNvPr id="9" name="TextBox 8"/>
          <p:cNvSpPr txBox="1"/>
          <p:nvPr/>
        </p:nvSpPr>
        <p:spPr>
          <a:xfrm>
            <a:off x="8001856" y="6356350"/>
            <a:ext cx="3559139" cy="276999"/>
          </a:xfrm>
          <a:prstGeom prst="rect">
            <a:avLst/>
          </a:prstGeom>
          <a:noFill/>
        </p:spPr>
        <p:txBody>
          <a:bodyPr wrap="square" rtlCol="0">
            <a:spAutoFit/>
          </a:bodyPr>
          <a:lstStyle/>
          <a:p>
            <a:r>
              <a:rPr lang="tr-TR" sz="1200" dirty="0" smtClean="0"/>
              <a:t>Pictures: XE-216 Datasheet</a:t>
            </a:r>
            <a:endParaRPr lang="tr-TR" sz="1200" dirty="0"/>
          </a:p>
        </p:txBody>
      </p:sp>
      <p:pic>
        <p:nvPicPr>
          <p:cNvPr id="1027" name="Picture 3"/>
          <p:cNvPicPr>
            <a:picLocks noChangeAspect="1" noChangeArrowheads="1"/>
          </p:cNvPicPr>
          <p:nvPr/>
        </p:nvPicPr>
        <p:blipFill>
          <a:blip r:embed="rId4"/>
          <a:srcRect/>
          <a:stretch>
            <a:fillRect/>
          </a:stretch>
        </p:blipFill>
        <p:spPr bwMode="auto">
          <a:xfrm>
            <a:off x="6456452" y="901901"/>
            <a:ext cx="3886533" cy="2806386"/>
          </a:xfrm>
          <a:prstGeom prst="rect">
            <a:avLst/>
          </a:prstGeom>
          <a:noFill/>
          <a:ln w="9525">
            <a:noFill/>
            <a:miter lim="800000"/>
            <a:headEnd/>
            <a:tailEnd/>
          </a:ln>
          <a:effectLst/>
        </p:spPr>
      </p:pic>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ustafa\Desktop\rccar5.png"/>
          <p:cNvPicPr>
            <a:picLocks noChangeAspect="1" noChangeArrowheads="1"/>
          </p:cNvPicPr>
          <p:nvPr/>
        </p:nvPicPr>
        <p:blipFill>
          <a:blip r:embed="rId3"/>
          <a:srcRect/>
          <a:stretch>
            <a:fillRect/>
          </a:stretch>
        </p:blipFill>
        <p:spPr bwMode="auto">
          <a:xfrm>
            <a:off x="5573308" y="1776247"/>
            <a:ext cx="6403286" cy="3605049"/>
          </a:xfrm>
          <a:prstGeom prst="rect">
            <a:avLst/>
          </a:prstGeom>
          <a:noFill/>
        </p:spPr>
      </p:pic>
      <p:sp>
        <p:nvSpPr>
          <p:cNvPr id="2" name="Title 1"/>
          <p:cNvSpPr>
            <a:spLocks noGrp="1"/>
          </p:cNvSpPr>
          <p:nvPr>
            <p:ph type="title"/>
          </p:nvPr>
        </p:nvSpPr>
        <p:spPr/>
        <p:txBody>
          <a:bodyPr/>
          <a:lstStyle/>
          <a:p>
            <a:r>
              <a:rPr lang="tr-TR" dirty="0" smtClean="0"/>
              <a:t>RCCar</a:t>
            </a:r>
            <a:endParaRPr lang="en-US" dirty="0"/>
          </a:p>
        </p:txBody>
      </p:sp>
      <p:sp>
        <p:nvSpPr>
          <p:cNvPr id="3" name="Content Placeholder 2"/>
          <p:cNvSpPr>
            <a:spLocks noGrp="1"/>
          </p:cNvSpPr>
          <p:nvPr>
            <p:ph idx="1"/>
          </p:nvPr>
        </p:nvSpPr>
        <p:spPr>
          <a:xfrm>
            <a:off x="501880" y="1776248"/>
            <a:ext cx="10515600" cy="4580101"/>
          </a:xfrm>
        </p:spPr>
        <p:txBody>
          <a:bodyPr>
            <a:normAutofit/>
          </a:bodyPr>
          <a:lstStyle/>
          <a:p>
            <a:r>
              <a:rPr lang="tr-TR" dirty="0" smtClean="0"/>
              <a:t>System Overview</a:t>
            </a:r>
          </a:p>
          <a:p>
            <a:pPr lvl="1"/>
            <a:r>
              <a:rPr lang="tr-TR" dirty="0" smtClean="0"/>
              <a:t>4xSRF02 Sonar Rangefinders</a:t>
            </a:r>
          </a:p>
          <a:p>
            <a:pPr lvl="2"/>
            <a:r>
              <a:rPr lang="tr-TR" dirty="0" smtClean="0"/>
              <a:t>Uses I2C bus</a:t>
            </a:r>
          </a:p>
          <a:p>
            <a:pPr lvl="1"/>
            <a:r>
              <a:rPr lang="tr-TR" dirty="0" smtClean="0"/>
              <a:t>RCCar Electronic Speed Controller</a:t>
            </a:r>
          </a:p>
          <a:p>
            <a:pPr lvl="2"/>
            <a:r>
              <a:rPr lang="tr-TR" dirty="0" smtClean="0"/>
              <a:t>Uses PWM, 0 to 20ms period</a:t>
            </a:r>
          </a:p>
          <a:p>
            <a:pPr lvl="1"/>
            <a:r>
              <a:rPr lang="tr-TR" dirty="0" smtClean="0"/>
              <a:t>Servo Motor</a:t>
            </a:r>
          </a:p>
          <a:p>
            <a:pPr lvl="2"/>
            <a:r>
              <a:rPr lang="tr-TR" dirty="0" smtClean="0"/>
              <a:t>Uses PWM, 0 to 20ms period</a:t>
            </a:r>
          </a:p>
          <a:p>
            <a:pPr lvl="1"/>
            <a:r>
              <a:rPr lang="tr-TR" dirty="0" smtClean="0"/>
              <a:t>RN-42 Bluetooth Module</a:t>
            </a:r>
          </a:p>
          <a:p>
            <a:pPr lvl="2"/>
            <a:r>
              <a:rPr lang="tr-TR" dirty="0" smtClean="0"/>
              <a:t>Uses UART, 115200bps</a:t>
            </a:r>
          </a:p>
          <a:p>
            <a:pPr lvl="1"/>
            <a:r>
              <a:rPr lang="tr-TR" dirty="0" smtClean="0"/>
              <a:t>Raspberry Pi</a:t>
            </a:r>
          </a:p>
          <a:p>
            <a:pPr lvl="2"/>
            <a:r>
              <a:rPr lang="tr-TR" dirty="0" smtClean="0"/>
              <a:t>Connnected via RGMII Ethernet </a:t>
            </a:r>
          </a:p>
          <a:p>
            <a:pPr lvl="2"/>
            <a:r>
              <a:rPr lang="tr-TR" dirty="0" smtClean="0"/>
              <a:t>Can support 10/100/1000 Mbps</a:t>
            </a:r>
            <a:endParaRPr lang="en-US" dirty="0"/>
          </a:p>
        </p:txBody>
      </p:sp>
      <p:sp>
        <p:nvSpPr>
          <p:cNvPr id="4" name="Date Placeholder 3"/>
          <p:cNvSpPr>
            <a:spLocks noGrp="1"/>
          </p:cNvSpPr>
          <p:nvPr>
            <p:ph type="dt" sz="half" idx="10"/>
          </p:nvPr>
        </p:nvSpPr>
        <p:spPr/>
        <p:txBody>
          <a:bodyPr/>
          <a:lstStyle/>
          <a:p>
            <a:fld id="{DCEA3AEB-B1EC-BC47-A51D-8710D9373A8D}" type="datetime1">
              <a:rPr lang="de-DE" smtClean="0"/>
              <a:pPr/>
              <a:t>12.07.2016</a:t>
            </a:fld>
            <a:endParaRPr lang="en-US" dirty="0"/>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14</a:t>
            </a:fld>
            <a:endParaRPr lang="en-US"/>
          </a:p>
        </p:txBody>
      </p:sp>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8572766" y="2435729"/>
            <a:ext cx="3067888" cy="1916893"/>
          </a:xfrm>
          <a:prstGeom prst="rect">
            <a:avLst/>
          </a:prstGeom>
          <a:noFill/>
          <a:ln w="9525">
            <a:noFill/>
            <a:miter lim="800000"/>
            <a:headEnd/>
            <a:tailEnd/>
          </a:ln>
          <a:effectLst/>
        </p:spPr>
      </p:pic>
      <p:sp>
        <p:nvSpPr>
          <p:cNvPr id="15" name="Content Placeholder 2"/>
          <p:cNvSpPr txBox="1">
            <a:spLocks/>
          </p:cNvSpPr>
          <p:nvPr/>
        </p:nvSpPr>
        <p:spPr>
          <a:xfrm>
            <a:off x="5308600" y="1776249"/>
            <a:ext cx="10515600" cy="4580101"/>
          </a:xfrm>
          <a:prstGeom prst="rect">
            <a:avLst/>
          </a:prstGeom>
        </p:spPr>
        <p:txBody>
          <a:bodyPr vert="horz" lIns="91440" tIns="45720" rIns="91440" bIns="45720" rtlCol="0">
            <a:normAutofit/>
          </a:bodyPr>
          <a:lstStyle/>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tr-TR" sz="2400" b="0" i="0" u="none" strike="noStrike" kern="1200" cap="none" spc="0" normalizeH="0" baseline="0" noProof="0" dirty="0" smtClean="0">
                <a:ln>
                  <a:noFill/>
                </a:ln>
                <a:solidFill>
                  <a:schemeClr val="tx1"/>
                </a:solidFill>
                <a:effectLst/>
                <a:uLnTx/>
                <a:uFillTx/>
                <a:latin typeface="+mn-lt"/>
                <a:ea typeface="+mn-ea"/>
                <a:cs typeface="+mn-cs"/>
              </a:rPr>
              <a:t>Task 6: Maintain I2C Connection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tr-TR" sz="2400" b="0" i="0" u="none" strike="noStrike" kern="1200" cap="none" spc="0" normalizeH="0" baseline="0" noProof="0" dirty="0" smtClean="0">
                <a:ln>
                  <a:noFill/>
                </a:ln>
                <a:solidFill>
                  <a:schemeClr val="tx1"/>
                </a:solidFill>
                <a:effectLst/>
                <a:uLnTx/>
                <a:uFillTx/>
                <a:latin typeface="+mn-lt"/>
                <a:ea typeface="+mn-ea"/>
                <a:cs typeface="+mn-cs"/>
              </a:rPr>
              <a:t>Task 7: TCP Connection</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tr-TR" sz="2400" dirty="0" smtClean="0"/>
              <a:t>Task 8: Ethernet Driver</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tr-TR" sz="2400" b="0" i="0" u="none" strike="noStrike" kern="1200" cap="none" spc="0" normalizeH="0" baseline="0" noProof="0" dirty="0" smtClean="0">
                <a:ln>
                  <a:noFill/>
                </a:ln>
                <a:solidFill>
                  <a:schemeClr val="tx1"/>
                </a:solidFill>
                <a:effectLst/>
                <a:uLnTx/>
                <a:uFillTx/>
                <a:latin typeface="+mn-lt"/>
                <a:ea typeface="+mn-ea"/>
                <a:cs typeface="+mn-cs"/>
              </a:rPr>
              <a:t>Task</a:t>
            </a:r>
            <a:r>
              <a:rPr kumimoji="0" lang="tr-TR" sz="2400" b="0" i="0" u="none" strike="noStrike" kern="1200" cap="none" spc="0" normalizeH="0" noProof="0" dirty="0" smtClean="0">
                <a:ln>
                  <a:noFill/>
                </a:ln>
                <a:solidFill>
                  <a:schemeClr val="tx1"/>
                </a:solidFill>
                <a:effectLst/>
                <a:uLnTx/>
                <a:uFillTx/>
                <a:latin typeface="+mn-lt"/>
                <a:ea typeface="+mn-ea"/>
                <a:cs typeface="+mn-cs"/>
              </a:rPr>
              <a:t> 9: TCP Server</a:t>
            </a:r>
            <a:endParaRPr kumimoji="0" lang="tr-TR"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Content Placeholder 2"/>
          <p:cNvSpPr>
            <a:spLocks noGrp="1"/>
          </p:cNvSpPr>
          <p:nvPr>
            <p:ph idx="1"/>
          </p:nvPr>
        </p:nvSpPr>
        <p:spPr>
          <a:xfrm>
            <a:off x="501880" y="1776248"/>
            <a:ext cx="10515600" cy="4580101"/>
          </a:xfrm>
        </p:spPr>
        <p:txBody>
          <a:bodyPr>
            <a:normAutofit/>
          </a:bodyPr>
          <a:lstStyle/>
          <a:p>
            <a:r>
              <a:rPr lang="tr-TR" dirty="0" smtClean="0"/>
              <a:t>Main Tasks</a:t>
            </a:r>
          </a:p>
          <a:p>
            <a:pPr lvl="1"/>
            <a:r>
              <a:rPr lang="tr-TR" dirty="0" smtClean="0"/>
              <a:t>Task 1: Read Sonar Sensors</a:t>
            </a:r>
          </a:p>
          <a:p>
            <a:pPr lvl="1"/>
            <a:r>
              <a:rPr lang="tr-TR" dirty="0" smtClean="0"/>
              <a:t>Task 2: Serial Port Connection</a:t>
            </a:r>
          </a:p>
          <a:p>
            <a:pPr lvl="1"/>
            <a:r>
              <a:rPr lang="tr-TR" dirty="0" smtClean="0"/>
              <a:t>Task 3: Drive Steering Servo Motor</a:t>
            </a:r>
          </a:p>
          <a:p>
            <a:pPr lvl="1"/>
            <a:r>
              <a:rPr lang="tr-TR" dirty="0" smtClean="0"/>
              <a:t>Task 4: Drive Motor Driver</a:t>
            </a:r>
          </a:p>
          <a:p>
            <a:pPr lvl="1"/>
            <a:r>
              <a:rPr lang="tr-TR" dirty="0" smtClean="0"/>
              <a:t>Task 5: Get Remote Bluetooth Commands</a:t>
            </a:r>
          </a:p>
        </p:txBody>
      </p:sp>
      <p:pic>
        <p:nvPicPr>
          <p:cNvPr id="2053" name="Picture 5"/>
          <p:cNvPicPr>
            <a:picLocks noChangeAspect="1" noChangeArrowheads="1"/>
          </p:cNvPicPr>
          <p:nvPr/>
        </p:nvPicPr>
        <p:blipFill>
          <a:blip r:embed="rId4"/>
          <a:srcRect/>
          <a:stretch>
            <a:fillRect/>
          </a:stretch>
        </p:blipFill>
        <p:spPr bwMode="auto">
          <a:xfrm>
            <a:off x="95250" y="4371975"/>
            <a:ext cx="11960048" cy="1999764"/>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tr-TR" dirty="0" smtClean="0"/>
              <a:t>Initial Task Partitioning</a:t>
            </a:r>
            <a:endParaRPr lang="en-US" dirty="0"/>
          </a:p>
        </p:txBody>
      </p:sp>
      <p:sp>
        <p:nvSpPr>
          <p:cNvPr id="4" name="Date Placeholder 3"/>
          <p:cNvSpPr>
            <a:spLocks noGrp="1"/>
          </p:cNvSpPr>
          <p:nvPr>
            <p:ph type="dt" sz="half" idx="10"/>
          </p:nvPr>
        </p:nvSpPr>
        <p:spPr/>
        <p:txBody>
          <a:bodyPr/>
          <a:lstStyle/>
          <a:p>
            <a:fld id="{DCEA3AEB-B1EC-BC47-A51D-8710D9373A8D}" type="datetime1">
              <a:rPr lang="de-DE" smtClean="0"/>
              <a:pPr/>
              <a:t>12.07.2016</a:t>
            </a:fld>
            <a:endParaRPr lang="en-US" dirty="0"/>
          </a:p>
        </p:txBody>
      </p:sp>
      <p:sp>
        <p:nvSpPr>
          <p:cNvPr id="5" name="Footer Placeholder 4"/>
          <p:cNvSpPr>
            <a:spLocks noGrp="1"/>
          </p:cNvSpPr>
          <p:nvPr>
            <p:ph type="ftr" sz="quarter" idx="11"/>
          </p:nvPr>
        </p:nvSpPr>
        <p:spPr/>
        <p:txBody>
          <a:bodyPr/>
          <a:lstStyle/>
          <a:p>
            <a:r>
              <a:rPr lang="en-US" dirty="0" smtClean="0"/>
              <a:t>Developing a </a:t>
            </a:r>
            <a:r>
              <a:rPr lang="en-US" dirty="0" err="1" smtClean="0"/>
              <a:t>Multicore</a:t>
            </a:r>
            <a:r>
              <a:rPr lang="en-US" dirty="0" smtClean="0"/>
              <a:t> RC Car with APP4MC</a:t>
            </a:r>
            <a:endParaRPr lang="en-US" dirty="0"/>
          </a:p>
        </p:txBody>
      </p:sp>
      <p:sp>
        <p:nvSpPr>
          <p:cNvPr id="6" name="Slide Number Placeholder 5"/>
          <p:cNvSpPr>
            <a:spLocks noGrp="1"/>
          </p:cNvSpPr>
          <p:nvPr>
            <p:ph type="sldNum" sz="quarter" idx="12"/>
          </p:nvPr>
        </p:nvSpPr>
        <p:spPr/>
        <p:txBody>
          <a:bodyPr/>
          <a:lstStyle/>
          <a:p>
            <a:fld id="{35FB2F14-2F01-1C47-B2A1-FC9234851556}" type="slidenum">
              <a:rPr lang="en-US" smtClean="0"/>
              <a:pPr/>
              <a:t>15</a:t>
            </a:fld>
            <a:endParaRPr lang="en-US"/>
          </a:p>
        </p:txBody>
      </p:sp>
      <p:sp>
        <p:nvSpPr>
          <p:cNvPr id="9" name="TextBox 8"/>
          <p:cNvSpPr txBox="1"/>
          <p:nvPr/>
        </p:nvSpPr>
        <p:spPr>
          <a:xfrm>
            <a:off x="5521643" y="4916557"/>
            <a:ext cx="301686" cy="369332"/>
          </a:xfrm>
          <a:prstGeom prst="rect">
            <a:avLst/>
          </a:prstGeom>
          <a:noFill/>
        </p:spPr>
        <p:txBody>
          <a:bodyPr wrap="none" rtlCol="0">
            <a:spAutoFit/>
          </a:bodyPr>
          <a:lstStyle/>
          <a:p>
            <a:r>
              <a:rPr lang="tr-TR" dirty="0" smtClean="0">
                <a:solidFill>
                  <a:srgbClr val="FF0000"/>
                </a:solidFill>
              </a:rPr>
              <a:t>5</a:t>
            </a:r>
            <a:endParaRPr lang="tr-TR" dirty="0">
              <a:solidFill>
                <a:srgbClr val="FF0000"/>
              </a:solidFill>
            </a:endParaRPr>
          </a:p>
        </p:txBody>
      </p:sp>
      <p:sp>
        <p:nvSpPr>
          <p:cNvPr id="10" name="TextBox 9"/>
          <p:cNvSpPr txBox="1"/>
          <p:nvPr/>
        </p:nvSpPr>
        <p:spPr>
          <a:xfrm>
            <a:off x="934916" y="5381377"/>
            <a:ext cx="301686" cy="369332"/>
          </a:xfrm>
          <a:prstGeom prst="rect">
            <a:avLst/>
          </a:prstGeom>
          <a:noFill/>
        </p:spPr>
        <p:txBody>
          <a:bodyPr wrap="none" rtlCol="0">
            <a:spAutoFit/>
          </a:bodyPr>
          <a:lstStyle/>
          <a:p>
            <a:r>
              <a:rPr lang="tr-TR" dirty="0" smtClean="0">
                <a:solidFill>
                  <a:srgbClr val="FF0000"/>
                </a:solidFill>
              </a:rPr>
              <a:t>4</a:t>
            </a:r>
            <a:endParaRPr lang="tr-TR" dirty="0">
              <a:solidFill>
                <a:srgbClr val="FF0000"/>
              </a:solidFill>
            </a:endParaRPr>
          </a:p>
        </p:txBody>
      </p:sp>
      <p:sp>
        <p:nvSpPr>
          <p:cNvPr id="11" name="TextBox 10"/>
          <p:cNvSpPr txBox="1"/>
          <p:nvPr/>
        </p:nvSpPr>
        <p:spPr>
          <a:xfrm>
            <a:off x="5718206" y="5350897"/>
            <a:ext cx="301686" cy="369332"/>
          </a:xfrm>
          <a:prstGeom prst="rect">
            <a:avLst/>
          </a:prstGeom>
          <a:noFill/>
        </p:spPr>
        <p:txBody>
          <a:bodyPr wrap="none" rtlCol="0">
            <a:spAutoFit/>
          </a:bodyPr>
          <a:lstStyle/>
          <a:p>
            <a:r>
              <a:rPr lang="tr-TR" dirty="0" smtClean="0">
                <a:solidFill>
                  <a:srgbClr val="FF0000"/>
                </a:solidFill>
              </a:rPr>
              <a:t>3</a:t>
            </a:r>
            <a:endParaRPr lang="tr-TR" dirty="0">
              <a:solidFill>
                <a:srgbClr val="FF0000"/>
              </a:solidFill>
            </a:endParaRPr>
          </a:p>
        </p:txBody>
      </p:sp>
      <p:sp>
        <p:nvSpPr>
          <p:cNvPr id="12" name="TextBox 11"/>
          <p:cNvSpPr txBox="1"/>
          <p:nvPr/>
        </p:nvSpPr>
        <p:spPr>
          <a:xfrm>
            <a:off x="3532026" y="5101223"/>
            <a:ext cx="476412" cy="369332"/>
          </a:xfrm>
          <a:prstGeom prst="rect">
            <a:avLst/>
          </a:prstGeom>
          <a:noFill/>
        </p:spPr>
        <p:txBody>
          <a:bodyPr wrap="none" rtlCol="0">
            <a:spAutoFit/>
          </a:bodyPr>
          <a:lstStyle/>
          <a:p>
            <a:r>
              <a:rPr lang="tr-TR" dirty="0" smtClean="0">
                <a:solidFill>
                  <a:srgbClr val="FF0000"/>
                </a:solidFill>
              </a:rPr>
              <a:t>2.1</a:t>
            </a:r>
            <a:endParaRPr lang="tr-TR" dirty="0">
              <a:solidFill>
                <a:srgbClr val="FF0000"/>
              </a:solidFill>
            </a:endParaRPr>
          </a:p>
        </p:txBody>
      </p:sp>
      <p:sp>
        <p:nvSpPr>
          <p:cNvPr id="13" name="TextBox 12"/>
          <p:cNvSpPr txBox="1"/>
          <p:nvPr/>
        </p:nvSpPr>
        <p:spPr>
          <a:xfrm>
            <a:off x="4332126" y="5101223"/>
            <a:ext cx="476412" cy="369332"/>
          </a:xfrm>
          <a:prstGeom prst="rect">
            <a:avLst/>
          </a:prstGeom>
          <a:noFill/>
        </p:spPr>
        <p:txBody>
          <a:bodyPr wrap="none" rtlCol="0">
            <a:spAutoFit/>
          </a:bodyPr>
          <a:lstStyle/>
          <a:p>
            <a:r>
              <a:rPr lang="tr-TR" dirty="0" smtClean="0">
                <a:solidFill>
                  <a:srgbClr val="FF0000"/>
                </a:solidFill>
              </a:rPr>
              <a:t>2.2</a:t>
            </a:r>
            <a:endParaRPr lang="tr-TR" dirty="0">
              <a:solidFill>
                <a:srgbClr val="FF0000"/>
              </a:solidFill>
            </a:endParaRPr>
          </a:p>
        </p:txBody>
      </p:sp>
      <p:sp>
        <p:nvSpPr>
          <p:cNvPr id="16" name="TextBox 15"/>
          <p:cNvSpPr txBox="1"/>
          <p:nvPr/>
        </p:nvSpPr>
        <p:spPr>
          <a:xfrm>
            <a:off x="2055303" y="5381377"/>
            <a:ext cx="301686" cy="369332"/>
          </a:xfrm>
          <a:prstGeom prst="rect">
            <a:avLst/>
          </a:prstGeom>
          <a:noFill/>
        </p:spPr>
        <p:txBody>
          <a:bodyPr wrap="none" rtlCol="0">
            <a:spAutoFit/>
          </a:bodyPr>
          <a:lstStyle/>
          <a:p>
            <a:r>
              <a:rPr lang="tr-TR" dirty="0" smtClean="0">
                <a:solidFill>
                  <a:srgbClr val="FF0000"/>
                </a:solidFill>
              </a:rPr>
              <a:t>6</a:t>
            </a:r>
            <a:endParaRPr lang="tr-TR" dirty="0">
              <a:solidFill>
                <a:srgbClr val="FF0000"/>
              </a:solidFill>
            </a:endParaRPr>
          </a:p>
        </p:txBody>
      </p:sp>
      <p:sp>
        <p:nvSpPr>
          <p:cNvPr id="17" name="TextBox 16"/>
          <p:cNvSpPr txBox="1"/>
          <p:nvPr/>
        </p:nvSpPr>
        <p:spPr>
          <a:xfrm>
            <a:off x="7571649" y="4916557"/>
            <a:ext cx="301686" cy="369332"/>
          </a:xfrm>
          <a:prstGeom prst="rect">
            <a:avLst/>
          </a:prstGeom>
          <a:noFill/>
        </p:spPr>
        <p:txBody>
          <a:bodyPr wrap="none" rtlCol="0">
            <a:spAutoFit/>
          </a:bodyPr>
          <a:lstStyle/>
          <a:p>
            <a:r>
              <a:rPr lang="tr-TR" dirty="0" smtClean="0">
                <a:solidFill>
                  <a:srgbClr val="FF0000"/>
                </a:solidFill>
              </a:rPr>
              <a:t>7</a:t>
            </a:r>
            <a:endParaRPr lang="tr-TR" dirty="0">
              <a:solidFill>
                <a:srgbClr val="FF0000"/>
              </a:solidFill>
            </a:endParaRPr>
          </a:p>
        </p:txBody>
      </p:sp>
      <p:sp>
        <p:nvSpPr>
          <p:cNvPr id="18" name="TextBox 17"/>
          <p:cNvSpPr txBox="1"/>
          <p:nvPr/>
        </p:nvSpPr>
        <p:spPr>
          <a:xfrm>
            <a:off x="7722492" y="5381377"/>
            <a:ext cx="301686" cy="369332"/>
          </a:xfrm>
          <a:prstGeom prst="rect">
            <a:avLst/>
          </a:prstGeom>
          <a:noFill/>
        </p:spPr>
        <p:txBody>
          <a:bodyPr wrap="none" rtlCol="0">
            <a:spAutoFit/>
          </a:bodyPr>
          <a:lstStyle/>
          <a:p>
            <a:r>
              <a:rPr lang="tr-TR" dirty="0" smtClean="0">
                <a:solidFill>
                  <a:srgbClr val="FF0000"/>
                </a:solidFill>
              </a:rPr>
              <a:t>9</a:t>
            </a:r>
            <a:endParaRPr lang="tr-TR" dirty="0">
              <a:solidFill>
                <a:srgbClr val="FF0000"/>
              </a:solidFill>
            </a:endParaRPr>
          </a:p>
        </p:txBody>
      </p:sp>
      <p:sp>
        <p:nvSpPr>
          <p:cNvPr id="19" name="TextBox 18"/>
          <p:cNvSpPr txBox="1"/>
          <p:nvPr/>
        </p:nvSpPr>
        <p:spPr>
          <a:xfrm>
            <a:off x="10915272" y="5358517"/>
            <a:ext cx="301686" cy="369332"/>
          </a:xfrm>
          <a:prstGeom prst="rect">
            <a:avLst/>
          </a:prstGeom>
          <a:noFill/>
        </p:spPr>
        <p:txBody>
          <a:bodyPr wrap="none" rtlCol="0">
            <a:spAutoFit/>
          </a:bodyPr>
          <a:lstStyle/>
          <a:p>
            <a:r>
              <a:rPr lang="tr-TR" dirty="0" smtClean="0">
                <a:solidFill>
                  <a:srgbClr val="FF0000"/>
                </a:solidFill>
              </a:rPr>
              <a:t>8</a:t>
            </a:r>
            <a:endParaRPr lang="tr-TR" dirty="0">
              <a:solidFill>
                <a:srgbClr val="FF0000"/>
              </a:solidFill>
            </a:endParaRPr>
          </a:p>
        </p:txBody>
      </p:sp>
      <p:sp>
        <p:nvSpPr>
          <p:cNvPr id="14" name="TextBox 13"/>
          <p:cNvSpPr txBox="1"/>
          <p:nvPr/>
        </p:nvSpPr>
        <p:spPr>
          <a:xfrm>
            <a:off x="1904460" y="4916557"/>
            <a:ext cx="301686" cy="369332"/>
          </a:xfrm>
          <a:prstGeom prst="rect">
            <a:avLst/>
          </a:prstGeom>
          <a:noFill/>
        </p:spPr>
        <p:txBody>
          <a:bodyPr wrap="none" rtlCol="0">
            <a:spAutoFit/>
          </a:bodyPr>
          <a:lstStyle/>
          <a:p>
            <a:r>
              <a:rPr lang="tr-TR" dirty="0" smtClean="0">
                <a:solidFill>
                  <a:srgbClr val="FF0000"/>
                </a:solidFill>
              </a:rPr>
              <a:t>1</a:t>
            </a:r>
            <a:endParaRPr lang="tr-TR" dirty="0">
              <a:solidFill>
                <a:srgbClr val="FF0000"/>
              </a:solidFill>
            </a:endParaRPr>
          </a:p>
        </p:txBody>
      </p:sp>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Modeling the System with APP4MC</a:t>
            </a:r>
            <a:endParaRPr lang="en-US" dirty="0"/>
          </a:p>
        </p:txBody>
      </p:sp>
      <p:sp>
        <p:nvSpPr>
          <p:cNvPr id="3" name="Content Placeholder 2"/>
          <p:cNvSpPr>
            <a:spLocks noGrp="1"/>
          </p:cNvSpPr>
          <p:nvPr>
            <p:ph idx="1"/>
          </p:nvPr>
        </p:nvSpPr>
        <p:spPr>
          <a:xfrm>
            <a:off x="501880" y="1776248"/>
            <a:ext cx="4841645" cy="4580101"/>
          </a:xfrm>
        </p:spPr>
        <p:txBody>
          <a:bodyPr>
            <a:normAutofit/>
          </a:bodyPr>
          <a:lstStyle/>
          <a:p>
            <a:r>
              <a:rPr lang="tr-TR" dirty="0" smtClean="0"/>
              <a:t>xTIMEComposer provides Binary information about the projects.</a:t>
            </a:r>
          </a:p>
          <a:p>
            <a:pPr lvl="1"/>
            <a:r>
              <a:rPr lang="tr-TR" dirty="0" smtClean="0"/>
              <a:t>Stack sizes</a:t>
            </a:r>
          </a:p>
          <a:p>
            <a:pPr lvl="1"/>
            <a:r>
              <a:rPr lang="tr-TR" dirty="0" smtClean="0"/>
              <a:t>Task precedence</a:t>
            </a:r>
          </a:p>
          <a:p>
            <a:pPr lvl="1"/>
            <a:r>
              <a:rPr lang="tr-TR" dirty="0" smtClean="0"/>
              <a:t>I/O Map</a:t>
            </a:r>
          </a:p>
          <a:p>
            <a:pPr lvl="1"/>
            <a:r>
              <a:rPr lang="tr-TR" dirty="0" smtClean="0"/>
              <a:t>Interfaces</a:t>
            </a:r>
          </a:p>
          <a:p>
            <a:pPr lvl="1"/>
            <a:r>
              <a:rPr lang="tr-TR" dirty="0" smtClean="0"/>
              <a:t>Hardware / other resources </a:t>
            </a:r>
          </a:p>
          <a:p>
            <a:r>
              <a:rPr lang="tr-TR" dirty="0" smtClean="0"/>
              <a:t>This information is useful to model with APP4MC.</a:t>
            </a:r>
          </a:p>
          <a:p>
            <a:pPr lvl="1"/>
            <a:endParaRPr lang="tr-TR" dirty="0" smtClean="0"/>
          </a:p>
        </p:txBody>
      </p:sp>
      <p:sp>
        <p:nvSpPr>
          <p:cNvPr id="4" name="Date Placeholder 3"/>
          <p:cNvSpPr>
            <a:spLocks noGrp="1"/>
          </p:cNvSpPr>
          <p:nvPr>
            <p:ph type="dt" sz="half" idx="10"/>
          </p:nvPr>
        </p:nvSpPr>
        <p:spPr/>
        <p:txBody>
          <a:bodyPr/>
          <a:lstStyle/>
          <a:p>
            <a:fld id="{DCEA3AEB-B1EC-BC47-A51D-8710D9373A8D}" type="datetime1">
              <a:rPr lang="de-DE" smtClean="0"/>
              <a:pPr/>
              <a:t>12.07.2016</a:t>
            </a:fld>
            <a:endParaRPr lang="en-US" dirty="0"/>
          </a:p>
        </p:txBody>
      </p:sp>
      <p:sp>
        <p:nvSpPr>
          <p:cNvPr id="5" name="Footer Placeholder 4"/>
          <p:cNvSpPr>
            <a:spLocks noGrp="1"/>
          </p:cNvSpPr>
          <p:nvPr>
            <p:ph type="ftr" sz="quarter" idx="11"/>
          </p:nvPr>
        </p:nvSpPr>
        <p:spPr/>
        <p:txBody>
          <a:bodyPr/>
          <a:lstStyle/>
          <a:p>
            <a:r>
              <a:rPr lang="en-US" dirty="0" smtClean="0"/>
              <a:t>Developing a </a:t>
            </a:r>
            <a:r>
              <a:rPr lang="en-US" dirty="0" err="1" smtClean="0"/>
              <a:t>Multicore</a:t>
            </a:r>
            <a:r>
              <a:rPr lang="en-US" dirty="0" smtClean="0"/>
              <a:t> RC Car with APP4MC</a:t>
            </a:r>
            <a:endParaRPr lang="en-US" dirty="0"/>
          </a:p>
        </p:txBody>
      </p:sp>
      <p:sp>
        <p:nvSpPr>
          <p:cNvPr id="6" name="Slide Number Placeholder 5"/>
          <p:cNvSpPr>
            <a:spLocks noGrp="1"/>
          </p:cNvSpPr>
          <p:nvPr>
            <p:ph type="sldNum" sz="quarter" idx="12"/>
          </p:nvPr>
        </p:nvSpPr>
        <p:spPr/>
        <p:txBody>
          <a:bodyPr/>
          <a:lstStyle/>
          <a:p>
            <a:fld id="{35FB2F14-2F01-1C47-B2A1-FC9234851556}" type="slidenum">
              <a:rPr lang="en-US" smtClean="0"/>
              <a:pPr/>
              <a:t>16</a:t>
            </a:fld>
            <a:endParaRPr lang="en-US"/>
          </a:p>
        </p:txBody>
      </p:sp>
      <p:pic>
        <p:nvPicPr>
          <p:cNvPr id="3074" name="Picture 2" descr="C:\Users\Mustafa\Desktop\binary.png"/>
          <p:cNvPicPr>
            <a:picLocks noChangeAspect="1" noChangeArrowheads="1"/>
          </p:cNvPicPr>
          <p:nvPr/>
        </p:nvPicPr>
        <p:blipFill>
          <a:blip r:embed="rId3"/>
          <a:srcRect/>
          <a:stretch>
            <a:fillRect/>
          </a:stretch>
        </p:blipFill>
        <p:spPr bwMode="auto">
          <a:xfrm>
            <a:off x="5180728" y="2312192"/>
            <a:ext cx="6859744" cy="3374233"/>
          </a:xfrm>
          <a:prstGeom prst="rect">
            <a:avLst/>
          </a:prstGeom>
          <a:noFill/>
        </p:spPr>
      </p:pic>
    </p:spTree>
    <p:extLst>
      <p:ext uri="{BB962C8B-B14F-4D97-AF65-F5344CB8AC3E}">
        <p14:creationId xmlns="" xmlns:p14="http://schemas.microsoft.com/office/powerpoint/2010/main" val="9224141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RC Car</a:t>
            </a:r>
            <a:endParaRPr lang="en-US" dirty="0"/>
          </a:p>
        </p:txBody>
      </p:sp>
      <p:sp>
        <p:nvSpPr>
          <p:cNvPr id="4" name="Date Placeholder 3"/>
          <p:cNvSpPr>
            <a:spLocks noGrp="1"/>
          </p:cNvSpPr>
          <p:nvPr>
            <p:ph type="dt" sz="half" idx="10"/>
          </p:nvPr>
        </p:nvSpPr>
        <p:spPr/>
        <p:txBody>
          <a:bodyPr/>
          <a:lstStyle/>
          <a:p>
            <a:fld id="{25E129F3-8027-0141-998D-903925845462}"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Developing a Multicore RC Car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2</a:t>
            </a:fld>
            <a:endParaRPr lang="en-US"/>
          </a:p>
        </p:txBody>
      </p:sp>
      <p:grpSp>
        <p:nvGrpSpPr>
          <p:cNvPr id="7" name="Group 6"/>
          <p:cNvGrpSpPr>
            <a:grpSpLocks noChangeAspect="1"/>
          </p:cNvGrpSpPr>
          <p:nvPr/>
        </p:nvGrpSpPr>
        <p:grpSpPr>
          <a:xfrm>
            <a:off x="815906" y="2213810"/>
            <a:ext cx="10537894" cy="3801980"/>
            <a:chOff x="317158" y="3354072"/>
            <a:chExt cx="8232807" cy="3257413"/>
          </a:xfrm>
        </p:grpSpPr>
        <p:pic>
          <p:nvPicPr>
            <p:cNvPr id="8" name="Picture 7"/>
            <p:cNvPicPr>
              <a:picLocks noChangeAspect="1"/>
            </p:cNvPicPr>
            <p:nvPr/>
          </p:nvPicPr>
          <p:blipFill>
            <a:blip r:embed="rId3" cstate="screen">
              <a:extLst>
                <a:ext uri="{28A0092B-C50C-407E-A947-70E740481C1C}">
                  <a14:useLocalDpi xmlns="" xmlns:a14="http://schemas.microsoft.com/office/drawing/2010/main"/>
                </a:ext>
              </a:extLst>
            </a:blip>
            <a:stretch>
              <a:fillRect/>
            </a:stretch>
          </p:blipFill>
          <p:spPr>
            <a:xfrm>
              <a:off x="5770326" y="5494759"/>
              <a:ext cx="854828" cy="854828"/>
            </a:xfrm>
            <a:prstGeom prst="rect">
              <a:avLst/>
            </a:prstGeom>
          </p:spPr>
        </p:pic>
        <p:pic>
          <p:nvPicPr>
            <p:cNvPr id="9" name="Picture 8"/>
            <p:cNvPicPr>
              <a:picLocks noChangeAspect="1"/>
            </p:cNvPicPr>
            <p:nvPr/>
          </p:nvPicPr>
          <p:blipFill>
            <a:blip r:embed="rId4" cstate="screen">
              <a:extLst>
                <a:ext uri="{28A0092B-C50C-407E-A947-70E740481C1C}">
                  <a14:useLocalDpi xmlns="" xmlns:a14="http://schemas.microsoft.com/office/drawing/2010/main"/>
                </a:ext>
              </a:extLst>
            </a:blip>
            <a:stretch>
              <a:fillRect/>
            </a:stretch>
          </p:blipFill>
          <p:spPr>
            <a:xfrm>
              <a:off x="6112760" y="3354072"/>
              <a:ext cx="2437205" cy="1900933"/>
            </a:xfrm>
            <a:prstGeom prst="rect">
              <a:avLst/>
            </a:prstGeom>
          </p:spPr>
        </p:pic>
        <p:pic>
          <p:nvPicPr>
            <p:cNvPr id="10" name="Picture 9"/>
            <p:cNvPicPr>
              <a:picLocks noChangeAspect="1"/>
            </p:cNvPicPr>
            <p:nvPr/>
          </p:nvPicPr>
          <p:blipFill>
            <a:blip r:embed="rId5" cstate="screen">
              <a:extLst>
                <a:ext uri="{28A0092B-C50C-407E-A947-70E740481C1C}">
                  <a14:useLocalDpi xmlns="" xmlns:a14="http://schemas.microsoft.com/office/drawing/2010/main"/>
                </a:ext>
              </a:extLst>
            </a:blip>
            <a:stretch>
              <a:fillRect/>
            </a:stretch>
          </p:blipFill>
          <p:spPr>
            <a:xfrm>
              <a:off x="5202132" y="5329674"/>
              <a:ext cx="736386" cy="1281811"/>
            </a:xfrm>
            <a:prstGeom prst="rect">
              <a:avLst/>
            </a:prstGeom>
          </p:spPr>
        </p:pic>
        <p:pic>
          <p:nvPicPr>
            <p:cNvPr id="11" name="Picture 10"/>
            <p:cNvPicPr>
              <a:picLocks noChangeAspect="1"/>
            </p:cNvPicPr>
            <p:nvPr/>
          </p:nvPicPr>
          <p:blipFill>
            <a:blip r:embed="rId6" cstate="screen">
              <a:extLst>
                <a:ext uri="{28A0092B-C50C-407E-A947-70E740481C1C}">
                  <a14:useLocalDpi xmlns="" xmlns:a14="http://schemas.microsoft.com/office/drawing/2010/main"/>
                </a:ext>
              </a:extLst>
            </a:blip>
            <a:stretch>
              <a:fillRect/>
            </a:stretch>
          </p:blipFill>
          <p:spPr>
            <a:xfrm>
              <a:off x="6428516" y="5402503"/>
              <a:ext cx="1445130" cy="1084455"/>
            </a:xfrm>
            <a:prstGeom prst="rect">
              <a:avLst/>
            </a:prstGeom>
          </p:spPr>
        </p:pic>
        <p:pic>
          <p:nvPicPr>
            <p:cNvPr id="12" name="Picture 11"/>
            <p:cNvPicPr>
              <a:picLocks noChangeAspect="1"/>
            </p:cNvPicPr>
            <p:nvPr/>
          </p:nvPicPr>
          <p:blipFill>
            <a:blip r:embed="rId7" cstate="screen">
              <a:extLst>
                <a:ext uri="{28A0092B-C50C-407E-A947-70E740481C1C}">
                  <a14:useLocalDpi xmlns="" xmlns:a14="http://schemas.microsoft.com/office/drawing/2010/main"/>
                </a:ext>
              </a:extLst>
            </a:blip>
            <a:stretch>
              <a:fillRect/>
            </a:stretch>
          </p:blipFill>
          <p:spPr>
            <a:xfrm>
              <a:off x="317158" y="3365991"/>
              <a:ext cx="4198338" cy="3038797"/>
            </a:xfrm>
            <a:prstGeom prst="rect">
              <a:avLst/>
            </a:prstGeom>
          </p:spPr>
        </p:pic>
        <p:pic>
          <p:nvPicPr>
            <p:cNvPr id="13" name="Picture 12"/>
            <p:cNvPicPr>
              <a:picLocks noChangeAspect="1"/>
            </p:cNvPicPr>
            <p:nvPr/>
          </p:nvPicPr>
          <p:blipFill>
            <a:blip r:embed="rId8" cstate="screen">
              <a:extLst>
                <a:ext uri="{28A0092B-C50C-407E-A947-70E740481C1C}">
                  <a14:useLocalDpi xmlns="" xmlns:a14="http://schemas.microsoft.com/office/drawing/2010/main"/>
                </a:ext>
              </a:extLst>
            </a:blip>
            <a:stretch>
              <a:fillRect/>
            </a:stretch>
          </p:blipFill>
          <p:spPr>
            <a:xfrm>
              <a:off x="4378226" y="5376575"/>
              <a:ext cx="825317" cy="1167927"/>
            </a:xfrm>
            <a:prstGeom prst="rect">
              <a:avLst/>
            </a:prstGeom>
            <a:noFill/>
            <a:ln w="25400">
              <a:noFill/>
            </a:ln>
          </p:spPr>
        </p:pic>
      </p:grpSp>
    </p:spTree>
    <p:extLst>
      <p:ext uri="{BB962C8B-B14F-4D97-AF65-F5344CB8AC3E}">
        <p14:creationId xmlns="" xmlns:p14="http://schemas.microsoft.com/office/powerpoint/2010/main" val="12593925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APP4MC (aka </a:t>
            </a:r>
            <a:r>
              <a:rPr lang="en-US" dirty="0" err="1" smtClean="0"/>
              <a:t>Amalthea</a:t>
            </a:r>
            <a:r>
              <a:rPr lang="en-US" dirty="0" smtClean="0"/>
              <a:t>) I</a:t>
            </a:r>
            <a:endParaRPr lang="en-US" dirty="0"/>
          </a:p>
        </p:txBody>
      </p:sp>
      <p:sp>
        <p:nvSpPr>
          <p:cNvPr id="4" name="Date Placeholder 3"/>
          <p:cNvSpPr>
            <a:spLocks noGrp="1"/>
          </p:cNvSpPr>
          <p:nvPr>
            <p:ph type="dt" sz="half" idx="10"/>
          </p:nvPr>
        </p:nvSpPr>
        <p:spPr/>
        <p:txBody>
          <a:bodyPr/>
          <a:lstStyle/>
          <a:p>
            <a:fld id="{B000D49F-F55E-2841-B296-F4929F9018E3}"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3</a:t>
            </a:fld>
            <a:endParaRPr lang="en-US"/>
          </a:p>
        </p:txBody>
      </p:sp>
      <p:pic>
        <p:nvPicPr>
          <p:cNvPr id="9" name="Picture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728138" y="1736420"/>
            <a:ext cx="6162951" cy="4507000"/>
          </a:xfrm>
          <a:prstGeom prst="rect">
            <a:avLst/>
          </a:prstGeom>
        </p:spPr>
      </p:pic>
      <p:sp>
        <p:nvSpPr>
          <p:cNvPr id="3" name="Content Placeholder 2"/>
          <p:cNvSpPr>
            <a:spLocks noGrp="1"/>
          </p:cNvSpPr>
          <p:nvPr>
            <p:ph idx="1"/>
          </p:nvPr>
        </p:nvSpPr>
        <p:spPr>
          <a:xfrm>
            <a:off x="805615" y="1578765"/>
            <a:ext cx="4842329" cy="4219826"/>
          </a:xfrm>
        </p:spPr>
        <p:txBody>
          <a:bodyPr>
            <a:normAutofit lnSpcReduction="10000"/>
          </a:bodyPr>
          <a:lstStyle/>
          <a:p>
            <a:r>
              <a:rPr lang="en-US" b="1" dirty="0" smtClean="0"/>
              <a:t>An open source development platform for embedded multi- and many-core systems</a:t>
            </a:r>
          </a:p>
          <a:p>
            <a:r>
              <a:rPr lang="en-US" dirty="0"/>
              <a:t>Itea2 project</a:t>
            </a:r>
          </a:p>
          <a:p>
            <a:r>
              <a:rPr lang="en-US" dirty="0"/>
              <a:t>German funding by BMBF</a:t>
            </a:r>
          </a:p>
          <a:p>
            <a:r>
              <a:rPr lang="en-US" dirty="0"/>
              <a:t>20 partners</a:t>
            </a:r>
          </a:p>
          <a:p>
            <a:r>
              <a:rPr lang="en-US" dirty="0"/>
              <a:t>7,8 </a:t>
            </a:r>
            <a:r>
              <a:rPr lang="en-US" dirty="0" err="1"/>
              <a:t>mio</a:t>
            </a:r>
            <a:r>
              <a:rPr lang="en-US" dirty="0"/>
              <a:t>€</a:t>
            </a:r>
          </a:p>
          <a:p>
            <a:r>
              <a:rPr lang="en-US" dirty="0"/>
              <a:t>80 person years</a:t>
            </a:r>
          </a:p>
          <a:p>
            <a:r>
              <a:rPr lang="en-US" dirty="0"/>
              <a:t>Sep.2014 – </a:t>
            </a:r>
            <a:r>
              <a:rPr lang="en-US" dirty="0" smtClean="0"/>
              <a:t>Aug.2017</a:t>
            </a:r>
            <a:endParaRPr lang="en-US" dirty="0"/>
          </a:p>
        </p:txBody>
      </p:sp>
    </p:spTree>
    <p:extLst>
      <p:ext uri="{BB962C8B-B14F-4D97-AF65-F5344CB8AC3E}">
        <p14:creationId xmlns="" xmlns:p14="http://schemas.microsoft.com/office/powerpoint/2010/main" val="501311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APP4MC (aka </a:t>
            </a:r>
            <a:r>
              <a:rPr lang="en-US" dirty="0" err="1"/>
              <a:t>Amalthea</a:t>
            </a:r>
            <a:r>
              <a:rPr lang="en-US" dirty="0" smtClean="0"/>
              <a:t>) II</a:t>
            </a:r>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 xmlns:a14="http://schemas.microsoft.com/office/drawing/2010/main" val="0"/>
              </a:ext>
            </a:extLst>
          </a:blip>
          <a:srcRect l="6292" t="33070" r="6996" b="27574"/>
          <a:stretch/>
        </p:blipFill>
        <p:spPr>
          <a:xfrm>
            <a:off x="5769809" y="2408338"/>
            <a:ext cx="6146904" cy="3948012"/>
          </a:xfrm>
        </p:spPr>
      </p:pic>
      <p:sp>
        <p:nvSpPr>
          <p:cNvPr id="4" name="Date Placeholder 3"/>
          <p:cNvSpPr>
            <a:spLocks noGrp="1"/>
          </p:cNvSpPr>
          <p:nvPr>
            <p:ph type="dt" sz="half" idx="10"/>
          </p:nvPr>
        </p:nvSpPr>
        <p:spPr/>
        <p:txBody>
          <a:bodyPr/>
          <a:lstStyle/>
          <a:p>
            <a:fld id="{9D2D8F6F-EE2B-CB41-B6B8-EB13E6481974}"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4</a:t>
            </a:fld>
            <a:endParaRPr lang="en-US"/>
          </a:p>
        </p:txBody>
      </p:sp>
      <p:pic>
        <p:nvPicPr>
          <p:cNvPr id="9" name="Picture 8"/>
          <p:cNvPicPr>
            <a:picLocks noChangeAspect="1"/>
          </p:cNvPicPr>
          <p:nvPr/>
        </p:nvPicPr>
        <p:blipFill>
          <a:blip r:embed="rId4"/>
          <a:stretch>
            <a:fillRect/>
          </a:stretch>
        </p:blipFill>
        <p:spPr>
          <a:xfrm>
            <a:off x="102476" y="1431985"/>
            <a:ext cx="5877540" cy="4494589"/>
          </a:xfrm>
          <a:prstGeom prst="rect">
            <a:avLst/>
          </a:prstGeom>
        </p:spPr>
      </p:pic>
    </p:spTree>
    <p:extLst>
      <p:ext uri="{BB962C8B-B14F-4D97-AF65-F5344CB8AC3E}">
        <p14:creationId xmlns="" xmlns:p14="http://schemas.microsoft.com/office/powerpoint/2010/main" val="18066507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APP4MC (aka </a:t>
            </a:r>
            <a:r>
              <a:rPr lang="en-US" dirty="0" err="1"/>
              <a:t>Amalthea</a:t>
            </a:r>
            <a:r>
              <a:rPr lang="en-US" dirty="0" smtClean="0"/>
              <a:t>) III</a:t>
            </a:r>
            <a:endParaRPr lang="en-US" dirty="0"/>
          </a:p>
        </p:txBody>
      </p:sp>
      <p:sp>
        <p:nvSpPr>
          <p:cNvPr id="4" name="Date Placeholder 3"/>
          <p:cNvSpPr>
            <a:spLocks noGrp="1"/>
          </p:cNvSpPr>
          <p:nvPr>
            <p:ph type="dt" sz="half" idx="10"/>
          </p:nvPr>
        </p:nvSpPr>
        <p:spPr/>
        <p:txBody>
          <a:bodyPr/>
          <a:lstStyle/>
          <a:p>
            <a:fld id="{9D2D8F6F-EE2B-CB41-B6B8-EB13E6481974}"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5</a:t>
            </a:fld>
            <a:endParaRPr lang="en-US"/>
          </a:p>
        </p:txBody>
      </p:sp>
      <p:pic>
        <p:nvPicPr>
          <p:cNvPr id="9" name="Picture 8"/>
          <p:cNvPicPr>
            <a:picLocks noChangeAspect="1"/>
          </p:cNvPicPr>
          <p:nvPr/>
        </p:nvPicPr>
        <p:blipFill>
          <a:blip r:embed="rId3"/>
          <a:stretch>
            <a:fillRect/>
          </a:stretch>
        </p:blipFill>
        <p:spPr>
          <a:xfrm>
            <a:off x="783771" y="1936984"/>
            <a:ext cx="10493829" cy="4419366"/>
          </a:xfrm>
          <a:prstGeom prst="rect">
            <a:avLst/>
          </a:prstGeom>
        </p:spPr>
      </p:pic>
    </p:spTree>
    <p:extLst>
      <p:ext uri="{BB962C8B-B14F-4D97-AF65-F5344CB8AC3E}">
        <p14:creationId xmlns="" xmlns:p14="http://schemas.microsoft.com/office/powerpoint/2010/main" val="19738259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a:t>
            </a:r>
            <a:endParaRPr lang="en-US" dirty="0"/>
          </a:p>
        </p:txBody>
      </p:sp>
      <p:sp>
        <p:nvSpPr>
          <p:cNvPr id="3" name="Content Placeholder 2"/>
          <p:cNvSpPr>
            <a:spLocks noGrp="1"/>
          </p:cNvSpPr>
          <p:nvPr>
            <p:ph idx="1"/>
          </p:nvPr>
        </p:nvSpPr>
        <p:spPr>
          <a:xfrm>
            <a:off x="838200" y="1957137"/>
            <a:ext cx="10515600" cy="1364132"/>
          </a:xfrm>
        </p:spPr>
        <p:txBody>
          <a:bodyPr/>
          <a:lstStyle/>
          <a:p>
            <a:r>
              <a:rPr lang="en-US" dirty="0" smtClean="0"/>
              <a:t>Platform provides interfaces to allow individual tool-chain tailoring based on a common format </a:t>
            </a:r>
            <a:endParaRPr lang="en-US" dirty="0">
              <a:sym typeface="Wingdings"/>
            </a:endParaRPr>
          </a:p>
          <a:p>
            <a:pPr lvl="1"/>
            <a:r>
              <a:rPr lang="en-US" dirty="0" smtClean="0">
                <a:sym typeface="Wingdings"/>
              </a:rPr>
              <a:t> open standard, increased interoperability and data exchange</a:t>
            </a:r>
            <a:endParaRPr lang="en-US" dirty="0"/>
          </a:p>
        </p:txBody>
      </p:sp>
      <p:sp>
        <p:nvSpPr>
          <p:cNvPr id="4" name="Date Placeholder 3"/>
          <p:cNvSpPr>
            <a:spLocks noGrp="1"/>
          </p:cNvSpPr>
          <p:nvPr>
            <p:ph type="dt" sz="half" idx="10"/>
          </p:nvPr>
        </p:nvSpPr>
        <p:spPr/>
        <p:txBody>
          <a:bodyPr/>
          <a:lstStyle/>
          <a:p>
            <a:fld id="{9D2D8F6F-EE2B-CB41-B6B8-EB13E6481974}"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6</a:t>
            </a:fld>
            <a:endParaRPr lang="en-US"/>
          </a:p>
        </p:txBody>
      </p:sp>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38200" y="3241516"/>
            <a:ext cx="5435600" cy="1225550"/>
          </a:xfrm>
          <a:prstGeom prst="rect">
            <a:avLst/>
          </a:prstGeom>
          <a:ln>
            <a:solidFill>
              <a:schemeClr val="bg1">
                <a:lumMod val="65000"/>
              </a:schemeClr>
            </a:solidFill>
          </a:ln>
        </p:spPr>
      </p:pic>
      <p:pic>
        <p:nvPicPr>
          <p:cNvPr id="8" name="Picture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888946" y="3321269"/>
            <a:ext cx="2464854" cy="2145424"/>
          </a:xfrm>
          <a:prstGeom prst="rect">
            <a:avLst/>
          </a:prstGeom>
          <a:ln>
            <a:solidFill>
              <a:schemeClr val="bg1">
                <a:lumMod val="65000"/>
              </a:schemeClr>
            </a:solidFill>
          </a:ln>
        </p:spPr>
      </p:pic>
      <p:pic>
        <p:nvPicPr>
          <p:cNvPr id="9" name="Picture 8"/>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3107997" y="4605648"/>
            <a:ext cx="5308161" cy="1248979"/>
          </a:xfrm>
          <a:prstGeom prst="rect">
            <a:avLst/>
          </a:prstGeom>
          <a:ln>
            <a:solidFill>
              <a:schemeClr val="bg1">
                <a:lumMod val="65000"/>
              </a:schemeClr>
            </a:solidFill>
          </a:ln>
        </p:spPr>
      </p:pic>
      <p:sp>
        <p:nvSpPr>
          <p:cNvPr id="10" name="TextBox 9"/>
          <p:cNvSpPr txBox="1"/>
          <p:nvPr/>
        </p:nvSpPr>
        <p:spPr>
          <a:xfrm>
            <a:off x="6347348" y="3504884"/>
            <a:ext cx="649537" cy="369332"/>
          </a:xfrm>
          <a:prstGeom prst="rect">
            <a:avLst/>
          </a:prstGeom>
          <a:noFill/>
        </p:spPr>
        <p:txBody>
          <a:bodyPr wrap="none" rtlCol="0">
            <a:spAutoFit/>
          </a:bodyPr>
          <a:lstStyle/>
          <a:p>
            <a:r>
              <a:rPr lang="en-US" dirty="0" smtClean="0">
                <a:solidFill>
                  <a:srgbClr val="076596"/>
                </a:solidFill>
              </a:rPr>
              <a:t>Time</a:t>
            </a:r>
            <a:endParaRPr lang="en-US" dirty="0">
              <a:solidFill>
                <a:srgbClr val="076596"/>
              </a:solidFill>
            </a:endParaRPr>
          </a:p>
        </p:txBody>
      </p:sp>
      <p:sp>
        <p:nvSpPr>
          <p:cNvPr id="11" name="TextBox 10"/>
          <p:cNvSpPr txBox="1"/>
          <p:nvPr/>
        </p:nvSpPr>
        <p:spPr>
          <a:xfrm>
            <a:off x="7415567" y="3275185"/>
            <a:ext cx="683842" cy="369332"/>
          </a:xfrm>
          <a:prstGeom prst="rect">
            <a:avLst/>
          </a:prstGeom>
          <a:noFill/>
        </p:spPr>
        <p:txBody>
          <a:bodyPr wrap="none" rtlCol="0">
            <a:spAutoFit/>
          </a:bodyPr>
          <a:lstStyle/>
          <a:p>
            <a:r>
              <a:rPr lang="en-US" dirty="0" smtClean="0">
                <a:solidFill>
                  <a:srgbClr val="076596"/>
                </a:solidFill>
              </a:rPr>
              <a:t>Costs</a:t>
            </a:r>
            <a:endParaRPr lang="en-US" dirty="0">
              <a:solidFill>
                <a:srgbClr val="076596"/>
              </a:solidFill>
            </a:endParaRPr>
          </a:p>
        </p:txBody>
      </p:sp>
      <p:sp>
        <p:nvSpPr>
          <p:cNvPr id="12" name="TextBox 11"/>
          <p:cNvSpPr txBox="1"/>
          <p:nvPr/>
        </p:nvSpPr>
        <p:spPr>
          <a:xfrm>
            <a:off x="7678152" y="3789176"/>
            <a:ext cx="1134541" cy="369332"/>
          </a:xfrm>
          <a:prstGeom prst="rect">
            <a:avLst/>
          </a:prstGeom>
          <a:noFill/>
        </p:spPr>
        <p:txBody>
          <a:bodyPr wrap="none" rtlCol="0">
            <a:spAutoFit/>
          </a:bodyPr>
          <a:lstStyle/>
          <a:p>
            <a:r>
              <a:rPr lang="en-US" smtClean="0">
                <a:solidFill>
                  <a:srgbClr val="076596"/>
                </a:solidFill>
              </a:rPr>
              <a:t>Resources</a:t>
            </a:r>
            <a:endParaRPr lang="en-US" dirty="0">
              <a:solidFill>
                <a:srgbClr val="076596"/>
              </a:solidFill>
            </a:endParaRPr>
          </a:p>
        </p:txBody>
      </p:sp>
      <p:sp>
        <p:nvSpPr>
          <p:cNvPr id="13" name="TextBox 12"/>
          <p:cNvSpPr txBox="1"/>
          <p:nvPr/>
        </p:nvSpPr>
        <p:spPr>
          <a:xfrm>
            <a:off x="1099846" y="4530363"/>
            <a:ext cx="757259" cy="369332"/>
          </a:xfrm>
          <a:prstGeom prst="rect">
            <a:avLst/>
          </a:prstGeom>
          <a:noFill/>
        </p:spPr>
        <p:txBody>
          <a:bodyPr wrap="none" rtlCol="0">
            <a:spAutoFit/>
          </a:bodyPr>
          <a:lstStyle/>
          <a:p>
            <a:r>
              <a:rPr lang="en-US" dirty="0" smtClean="0">
                <a:solidFill>
                  <a:srgbClr val="076596"/>
                </a:solidFill>
              </a:rPr>
              <a:t>Traffic</a:t>
            </a:r>
            <a:endParaRPr lang="en-US" dirty="0">
              <a:solidFill>
                <a:srgbClr val="076596"/>
              </a:solidFill>
            </a:endParaRPr>
          </a:p>
        </p:txBody>
      </p:sp>
      <p:sp>
        <p:nvSpPr>
          <p:cNvPr id="14" name="TextBox 13"/>
          <p:cNvSpPr txBox="1"/>
          <p:nvPr/>
        </p:nvSpPr>
        <p:spPr>
          <a:xfrm>
            <a:off x="838200" y="5136190"/>
            <a:ext cx="1516762" cy="369332"/>
          </a:xfrm>
          <a:prstGeom prst="rect">
            <a:avLst/>
          </a:prstGeom>
          <a:noFill/>
        </p:spPr>
        <p:txBody>
          <a:bodyPr wrap="none" rtlCol="0">
            <a:spAutoFit/>
          </a:bodyPr>
          <a:lstStyle/>
          <a:p>
            <a:r>
              <a:rPr lang="en-US" dirty="0" smtClean="0">
                <a:solidFill>
                  <a:srgbClr val="076596"/>
                </a:solidFill>
              </a:rPr>
              <a:t>Dependencies</a:t>
            </a:r>
            <a:endParaRPr lang="en-US" dirty="0">
              <a:solidFill>
                <a:srgbClr val="076596"/>
              </a:solidFill>
            </a:endParaRPr>
          </a:p>
        </p:txBody>
      </p:sp>
      <p:sp>
        <p:nvSpPr>
          <p:cNvPr id="15" name="TextBox 14"/>
          <p:cNvSpPr txBox="1"/>
          <p:nvPr/>
        </p:nvSpPr>
        <p:spPr>
          <a:xfrm>
            <a:off x="1551909" y="5533534"/>
            <a:ext cx="1474956" cy="369332"/>
          </a:xfrm>
          <a:prstGeom prst="rect">
            <a:avLst/>
          </a:prstGeom>
          <a:noFill/>
        </p:spPr>
        <p:txBody>
          <a:bodyPr wrap="none" rtlCol="0">
            <a:spAutoFit/>
          </a:bodyPr>
          <a:lstStyle/>
          <a:p>
            <a:r>
              <a:rPr lang="en-US" smtClean="0">
                <a:solidFill>
                  <a:srgbClr val="076596"/>
                </a:solidFill>
              </a:rPr>
              <a:t>Infrastructure</a:t>
            </a:r>
            <a:endParaRPr lang="en-US" dirty="0">
              <a:solidFill>
                <a:srgbClr val="076596"/>
              </a:solidFill>
            </a:endParaRPr>
          </a:p>
        </p:txBody>
      </p:sp>
      <p:sp>
        <p:nvSpPr>
          <p:cNvPr id="16" name="TextBox 15"/>
          <p:cNvSpPr txBox="1"/>
          <p:nvPr/>
        </p:nvSpPr>
        <p:spPr>
          <a:xfrm>
            <a:off x="6440118" y="4191273"/>
            <a:ext cx="1388650" cy="369332"/>
          </a:xfrm>
          <a:prstGeom prst="rect">
            <a:avLst/>
          </a:prstGeom>
          <a:noFill/>
        </p:spPr>
        <p:txBody>
          <a:bodyPr wrap="none" rtlCol="0">
            <a:spAutoFit/>
          </a:bodyPr>
          <a:lstStyle/>
          <a:p>
            <a:r>
              <a:rPr lang="en-US" dirty="0" smtClean="0">
                <a:solidFill>
                  <a:srgbClr val="076596"/>
                </a:solidFill>
              </a:rPr>
              <a:t>Environment</a:t>
            </a:r>
            <a:endParaRPr lang="en-US" dirty="0">
              <a:solidFill>
                <a:srgbClr val="076596"/>
              </a:solidFill>
            </a:endParaRPr>
          </a:p>
        </p:txBody>
      </p:sp>
      <p:sp>
        <p:nvSpPr>
          <p:cNvPr id="17" name="TextBox 16"/>
          <p:cNvSpPr txBox="1"/>
          <p:nvPr/>
        </p:nvSpPr>
        <p:spPr>
          <a:xfrm>
            <a:off x="8477490" y="5542190"/>
            <a:ext cx="764953" cy="369332"/>
          </a:xfrm>
          <a:prstGeom prst="rect">
            <a:avLst/>
          </a:prstGeom>
          <a:noFill/>
        </p:spPr>
        <p:txBody>
          <a:bodyPr wrap="none" rtlCol="0">
            <a:spAutoFit/>
          </a:bodyPr>
          <a:lstStyle/>
          <a:p>
            <a:r>
              <a:rPr lang="en-US" dirty="0" smtClean="0">
                <a:solidFill>
                  <a:srgbClr val="076596"/>
                </a:solidFill>
              </a:rPr>
              <a:t>Speed</a:t>
            </a:r>
            <a:endParaRPr lang="en-US" dirty="0">
              <a:solidFill>
                <a:srgbClr val="076596"/>
              </a:solidFill>
            </a:endParaRPr>
          </a:p>
        </p:txBody>
      </p:sp>
      <p:sp>
        <p:nvSpPr>
          <p:cNvPr id="18" name="TextBox 17"/>
          <p:cNvSpPr txBox="1"/>
          <p:nvPr/>
        </p:nvSpPr>
        <p:spPr>
          <a:xfrm>
            <a:off x="1942452" y="4784123"/>
            <a:ext cx="1104213" cy="369332"/>
          </a:xfrm>
          <a:prstGeom prst="rect">
            <a:avLst/>
          </a:prstGeom>
          <a:noFill/>
        </p:spPr>
        <p:txBody>
          <a:bodyPr wrap="none" rtlCol="0">
            <a:spAutoFit/>
          </a:bodyPr>
          <a:lstStyle/>
          <a:p>
            <a:r>
              <a:rPr lang="en-US" dirty="0" smtClean="0">
                <a:solidFill>
                  <a:srgbClr val="076596"/>
                </a:solidFill>
              </a:rPr>
              <a:t>Hardware</a:t>
            </a:r>
            <a:endParaRPr lang="en-US" dirty="0">
              <a:solidFill>
                <a:srgbClr val="076596"/>
              </a:solidFill>
            </a:endParaRPr>
          </a:p>
        </p:txBody>
      </p:sp>
    </p:spTree>
    <p:extLst>
      <p:ext uri="{BB962C8B-B14F-4D97-AF65-F5344CB8AC3E}">
        <p14:creationId xmlns="" xmlns:p14="http://schemas.microsoft.com/office/powerpoint/2010/main" val="2115045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II</a:t>
            </a:r>
            <a:endParaRPr lang="en-US" dirty="0"/>
          </a:p>
        </p:txBody>
      </p:sp>
      <p:sp>
        <p:nvSpPr>
          <p:cNvPr id="4" name="Date Placeholder 3"/>
          <p:cNvSpPr>
            <a:spLocks noGrp="1"/>
          </p:cNvSpPr>
          <p:nvPr>
            <p:ph type="dt" sz="half" idx="10"/>
          </p:nvPr>
        </p:nvSpPr>
        <p:spPr/>
        <p:txBody>
          <a:bodyPr/>
          <a:lstStyle/>
          <a:p>
            <a:fld id="{9D2D8F6F-EE2B-CB41-B6B8-EB13E6481974}" type="datetime1">
              <a:rPr lang="de-DE" smtClean="0"/>
              <a:pPr/>
              <a:t>12.07.2016</a:t>
            </a:fld>
            <a:endParaRPr lang="en-US" dirty="0"/>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7</a:t>
            </a:fld>
            <a:endParaRPr lang="en-US"/>
          </a:p>
        </p:txBody>
      </p:sp>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4151" y="1522412"/>
            <a:ext cx="3878762" cy="2524071"/>
          </a:xfrm>
          <a:prstGeom prst="rect">
            <a:avLst/>
          </a:prstGeom>
          <a:ln>
            <a:solidFill>
              <a:schemeClr val="bg1">
                <a:lumMod val="65000"/>
              </a:schemeClr>
            </a:solidFill>
          </a:ln>
        </p:spPr>
      </p:pic>
      <p:pic>
        <p:nvPicPr>
          <p:cNvPr id="8" name="Picture 7"/>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142054" y="1522412"/>
            <a:ext cx="3685525" cy="1795512"/>
          </a:xfrm>
          <a:prstGeom prst="rect">
            <a:avLst/>
          </a:prstGeom>
        </p:spPr>
      </p:pic>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678616" y="3661772"/>
            <a:ext cx="4827752" cy="2325246"/>
          </a:xfrm>
          <a:prstGeom prst="rect">
            <a:avLst/>
          </a:prstGeom>
        </p:spPr>
      </p:pic>
      <p:pic>
        <p:nvPicPr>
          <p:cNvPr id="11" name="Picture 10"/>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7906720" y="2370083"/>
            <a:ext cx="3878580" cy="3352800"/>
          </a:xfrm>
          <a:prstGeom prst="rect">
            <a:avLst/>
          </a:prstGeom>
        </p:spPr>
      </p:pic>
      <p:sp>
        <p:nvSpPr>
          <p:cNvPr id="12" name="TextBox 11"/>
          <p:cNvSpPr txBox="1"/>
          <p:nvPr/>
        </p:nvSpPr>
        <p:spPr>
          <a:xfrm>
            <a:off x="184151" y="4046483"/>
            <a:ext cx="2494465" cy="369332"/>
          </a:xfrm>
          <a:prstGeom prst="rect">
            <a:avLst/>
          </a:prstGeom>
          <a:noFill/>
        </p:spPr>
        <p:txBody>
          <a:bodyPr wrap="none" rtlCol="0">
            <a:spAutoFit/>
          </a:bodyPr>
          <a:lstStyle/>
          <a:p>
            <a:r>
              <a:rPr lang="en-US" dirty="0" smtClean="0"/>
              <a:t>Source: </a:t>
            </a:r>
            <a:r>
              <a:rPr lang="en-US" dirty="0" err="1" smtClean="0"/>
              <a:t>www.renesas.eu</a:t>
            </a:r>
            <a:endParaRPr lang="en-US" dirty="0"/>
          </a:p>
        </p:txBody>
      </p:sp>
      <p:sp>
        <p:nvSpPr>
          <p:cNvPr id="13" name="TextBox 12"/>
          <p:cNvSpPr txBox="1"/>
          <p:nvPr/>
        </p:nvSpPr>
        <p:spPr>
          <a:xfrm>
            <a:off x="2678616" y="5961534"/>
            <a:ext cx="2280368" cy="369332"/>
          </a:xfrm>
          <a:prstGeom prst="rect">
            <a:avLst/>
          </a:prstGeom>
          <a:noFill/>
        </p:spPr>
        <p:txBody>
          <a:bodyPr wrap="none" rtlCol="0">
            <a:spAutoFit/>
          </a:bodyPr>
          <a:lstStyle/>
          <a:p>
            <a:r>
              <a:rPr lang="en-US" dirty="0" smtClean="0"/>
              <a:t>Source</a:t>
            </a:r>
            <a:r>
              <a:rPr lang="en-US"/>
              <a:t>: </a:t>
            </a:r>
            <a:r>
              <a:rPr lang="en-US" dirty="0" err="1" smtClean="0"/>
              <a:t>www.nxp.com</a:t>
            </a:r>
            <a:endParaRPr lang="en-US" dirty="0"/>
          </a:p>
        </p:txBody>
      </p:sp>
      <p:sp>
        <p:nvSpPr>
          <p:cNvPr id="14" name="TextBox 13"/>
          <p:cNvSpPr txBox="1"/>
          <p:nvPr/>
        </p:nvSpPr>
        <p:spPr>
          <a:xfrm>
            <a:off x="4142054" y="3284751"/>
            <a:ext cx="2621615" cy="369332"/>
          </a:xfrm>
          <a:prstGeom prst="rect">
            <a:avLst/>
          </a:prstGeom>
          <a:noFill/>
        </p:spPr>
        <p:txBody>
          <a:bodyPr wrap="none" rtlCol="0">
            <a:spAutoFit/>
          </a:bodyPr>
          <a:lstStyle/>
          <a:p>
            <a:r>
              <a:rPr lang="en-US" dirty="0" smtClean="0"/>
              <a:t>Source</a:t>
            </a:r>
            <a:r>
              <a:rPr lang="en-US" dirty="0"/>
              <a:t>: </a:t>
            </a:r>
            <a:r>
              <a:rPr lang="en-US" dirty="0" err="1" smtClean="0"/>
              <a:t>www.autosar.org</a:t>
            </a:r>
            <a:endParaRPr lang="en-US" dirty="0"/>
          </a:p>
        </p:txBody>
      </p:sp>
      <p:sp>
        <p:nvSpPr>
          <p:cNvPr id="16" name="TextBox 15"/>
          <p:cNvSpPr txBox="1"/>
          <p:nvPr/>
        </p:nvSpPr>
        <p:spPr>
          <a:xfrm>
            <a:off x="7906720" y="5789610"/>
            <a:ext cx="2717282" cy="369332"/>
          </a:xfrm>
          <a:prstGeom prst="rect">
            <a:avLst/>
          </a:prstGeom>
          <a:noFill/>
        </p:spPr>
        <p:txBody>
          <a:bodyPr wrap="none" rtlCol="0">
            <a:spAutoFit/>
          </a:bodyPr>
          <a:lstStyle/>
          <a:p>
            <a:r>
              <a:rPr lang="en-US" dirty="0" smtClean="0"/>
              <a:t>Source</a:t>
            </a:r>
            <a:r>
              <a:rPr lang="en-US" dirty="0"/>
              <a:t>: </a:t>
            </a:r>
            <a:r>
              <a:rPr lang="en-US" dirty="0" err="1" smtClean="0"/>
              <a:t>www.infineon.com</a:t>
            </a:r>
            <a:endParaRPr lang="en-US" dirty="0"/>
          </a:p>
        </p:txBody>
      </p:sp>
    </p:spTree>
    <p:extLst>
      <p:ext uri="{BB962C8B-B14F-4D97-AF65-F5344CB8AC3E}">
        <p14:creationId xmlns="" xmlns:p14="http://schemas.microsoft.com/office/powerpoint/2010/main" val="146408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multi-core to many-core</a:t>
            </a:r>
            <a:endParaRPr lang="en-US" dirty="0"/>
          </a:p>
        </p:txBody>
      </p:sp>
      <p:sp>
        <p:nvSpPr>
          <p:cNvPr id="3" name="Content Placeholder 2"/>
          <p:cNvSpPr>
            <a:spLocks noGrp="1"/>
          </p:cNvSpPr>
          <p:nvPr>
            <p:ph idx="1"/>
          </p:nvPr>
        </p:nvSpPr>
        <p:spPr>
          <a:xfrm>
            <a:off x="838200" y="1767955"/>
            <a:ext cx="5404945" cy="4219826"/>
          </a:xfrm>
        </p:spPr>
        <p:txBody>
          <a:bodyPr/>
          <a:lstStyle/>
          <a:p>
            <a:r>
              <a:rPr lang="en-US" dirty="0" smtClean="0"/>
              <a:t>Multi-core</a:t>
            </a:r>
          </a:p>
          <a:p>
            <a:pPr lvl="1"/>
            <a:r>
              <a:rPr lang="en-US" dirty="0" smtClean="0"/>
              <a:t>Few homogeneous cores with shared memory</a:t>
            </a:r>
          </a:p>
          <a:p>
            <a:pPr lvl="1"/>
            <a:r>
              <a:rPr lang="en-US" dirty="0" smtClean="0"/>
              <a:t>Symmetric communication (e.g. crossbar)</a:t>
            </a:r>
          </a:p>
          <a:p>
            <a:pPr lvl="1"/>
            <a:r>
              <a:rPr lang="en-US" dirty="0" smtClean="0"/>
              <a:t>Limited influence to software distribution</a:t>
            </a:r>
            <a:endParaRPr lang="en-US" dirty="0"/>
          </a:p>
        </p:txBody>
      </p:sp>
      <p:sp>
        <p:nvSpPr>
          <p:cNvPr id="4" name="Date Placeholder 3"/>
          <p:cNvSpPr>
            <a:spLocks noGrp="1"/>
          </p:cNvSpPr>
          <p:nvPr>
            <p:ph type="dt" sz="half" idx="10"/>
          </p:nvPr>
        </p:nvSpPr>
        <p:spPr/>
        <p:txBody>
          <a:bodyPr/>
          <a:lstStyle/>
          <a:p>
            <a:fld id="{9D2D8F6F-EE2B-CB41-B6B8-EB13E6481974}"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8</a:t>
            </a:fld>
            <a:endParaRPr lang="en-US"/>
          </a:p>
        </p:txBody>
      </p:sp>
      <p:sp>
        <p:nvSpPr>
          <p:cNvPr id="7" name="Content Placeholder 2"/>
          <p:cNvSpPr txBox="1">
            <a:spLocks/>
          </p:cNvSpPr>
          <p:nvPr/>
        </p:nvSpPr>
        <p:spPr>
          <a:xfrm>
            <a:off x="5591503" y="1767955"/>
            <a:ext cx="6043449" cy="4219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Many-core</a:t>
            </a:r>
          </a:p>
          <a:p>
            <a:pPr lvl="1"/>
            <a:r>
              <a:rPr lang="en-US" dirty="0" smtClean="0"/>
              <a:t>High amount of homogeneous and heterogeneous cores, distributed memory</a:t>
            </a:r>
          </a:p>
          <a:p>
            <a:pPr lvl="1"/>
            <a:r>
              <a:rPr lang="en-US" dirty="0" smtClean="0"/>
              <a:t>Heterogeneous communication (non uniform memory access)</a:t>
            </a:r>
          </a:p>
          <a:p>
            <a:pPr lvl="1"/>
            <a:r>
              <a:rPr lang="en-US" dirty="0" smtClean="0"/>
              <a:t>High influence to software distribution</a:t>
            </a:r>
            <a:endParaRPr lang="en-US" dirty="0"/>
          </a:p>
        </p:txBody>
      </p:sp>
      <p:pic>
        <p:nvPicPr>
          <p:cNvPr id="31" name="Picture 30"/>
          <p:cNvPicPr>
            <a:picLocks noChangeAspect="1"/>
          </p:cNvPicPr>
          <p:nvPr/>
        </p:nvPicPr>
        <p:blipFill>
          <a:blip r:embed="rId2"/>
          <a:stretch>
            <a:fillRect/>
          </a:stretch>
        </p:blipFill>
        <p:spPr>
          <a:xfrm>
            <a:off x="1817852" y="4640263"/>
            <a:ext cx="2794000" cy="1536700"/>
          </a:xfrm>
          <a:prstGeom prst="rect">
            <a:avLst/>
          </a:prstGeom>
        </p:spPr>
      </p:pic>
      <p:pic>
        <p:nvPicPr>
          <p:cNvPr id="32" name="Picture 31"/>
          <p:cNvPicPr>
            <a:picLocks noChangeAspect="1"/>
          </p:cNvPicPr>
          <p:nvPr/>
        </p:nvPicPr>
        <p:blipFill>
          <a:blip r:embed="rId3"/>
          <a:stretch>
            <a:fillRect/>
          </a:stretch>
        </p:blipFill>
        <p:spPr>
          <a:xfrm>
            <a:off x="6642100" y="4525963"/>
            <a:ext cx="3937000" cy="1651000"/>
          </a:xfrm>
          <a:prstGeom prst="rect">
            <a:avLst/>
          </a:prstGeom>
        </p:spPr>
      </p:pic>
    </p:spTree>
    <p:extLst>
      <p:ext uri="{BB962C8B-B14F-4D97-AF65-F5344CB8AC3E}">
        <p14:creationId xmlns="" xmlns:p14="http://schemas.microsoft.com/office/powerpoint/2010/main" val="1825606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 Multicore</a:t>
            </a:r>
            <a:endParaRPr lang="en-US" dirty="0"/>
          </a:p>
        </p:txBody>
      </p:sp>
      <p:sp>
        <p:nvSpPr>
          <p:cNvPr id="3" name="Content Placeholder 2"/>
          <p:cNvSpPr>
            <a:spLocks noGrp="1"/>
          </p:cNvSpPr>
          <p:nvPr>
            <p:ph idx="1"/>
          </p:nvPr>
        </p:nvSpPr>
        <p:spPr>
          <a:xfrm>
            <a:off x="838199" y="1957137"/>
            <a:ext cx="5047593" cy="4219826"/>
          </a:xfrm>
        </p:spPr>
        <p:txBody>
          <a:bodyPr>
            <a:normAutofit fontScale="92500" lnSpcReduction="10000"/>
          </a:bodyPr>
          <a:lstStyle/>
          <a:p>
            <a:r>
              <a:rPr lang="en-US" dirty="0" smtClean="0"/>
              <a:t>Software distribution and memory mapping defines</a:t>
            </a:r>
          </a:p>
          <a:p>
            <a:pPr lvl="1"/>
            <a:r>
              <a:rPr lang="en-US" dirty="0" smtClean="0"/>
              <a:t>Response time</a:t>
            </a:r>
          </a:p>
          <a:p>
            <a:pPr lvl="1"/>
            <a:r>
              <a:rPr lang="en-US" dirty="0" smtClean="0"/>
              <a:t>Core utilization</a:t>
            </a:r>
          </a:p>
          <a:p>
            <a:pPr lvl="1"/>
            <a:r>
              <a:rPr lang="en-US" dirty="0" smtClean="0"/>
              <a:t>Energy consumption</a:t>
            </a:r>
          </a:p>
          <a:p>
            <a:pPr lvl="1"/>
            <a:r>
              <a:rPr lang="en-US" dirty="0" smtClean="0"/>
              <a:t>Costs</a:t>
            </a:r>
          </a:p>
          <a:p>
            <a:pPr lvl="1"/>
            <a:r>
              <a:rPr lang="en-US" dirty="0" smtClean="0"/>
              <a:t>Efficiency</a:t>
            </a:r>
          </a:p>
          <a:p>
            <a:pPr lvl="1"/>
            <a:r>
              <a:rPr lang="en-US" dirty="0" smtClean="0"/>
              <a:t>D</a:t>
            </a:r>
            <a:r>
              <a:rPr lang="is-IS" dirty="0" smtClean="0"/>
              <a:t>urability</a:t>
            </a:r>
          </a:p>
          <a:p>
            <a:pPr lvl="1"/>
            <a:r>
              <a:rPr lang="is-IS" dirty="0" smtClean="0"/>
              <a:t>...</a:t>
            </a:r>
          </a:p>
          <a:p>
            <a:r>
              <a:rPr lang="is-IS" dirty="0" smtClean="0"/>
              <a:t>Automation safes efforts, creates better solutions and is less error prone</a:t>
            </a:r>
          </a:p>
        </p:txBody>
      </p:sp>
      <p:sp>
        <p:nvSpPr>
          <p:cNvPr id="4" name="Date Placeholder 3"/>
          <p:cNvSpPr>
            <a:spLocks noGrp="1"/>
          </p:cNvSpPr>
          <p:nvPr>
            <p:ph type="dt" sz="half" idx="10"/>
          </p:nvPr>
        </p:nvSpPr>
        <p:spPr/>
        <p:txBody>
          <a:bodyPr/>
          <a:lstStyle/>
          <a:p>
            <a:fld id="{9D2D8F6F-EE2B-CB41-B6B8-EB13E6481974}" type="datetime1">
              <a:rPr lang="de-DE" smtClean="0"/>
              <a:pPr/>
              <a:t>12.07.2016</a:t>
            </a:fld>
            <a:endParaRPr lang="en-US"/>
          </a:p>
        </p:txBody>
      </p:sp>
      <p:sp>
        <p:nvSpPr>
          <p:cNvPr id="5" name="Footer Placeholder 4"/>
          <p:cNvSpPr>
            <a:spLocks noGrp="1"/>
          </p:cNvSpPr>
          <p:nvPr>
            <p:ph type="ftr" sz="quarter" idx="11"/>
          </p:nvPr>
        </p:nvSpPr>
        <p:spPr/>
        <p:txBody>
          <a:bodyPr/>
          <a:lstStyle/>
          <a:p>
            <a:r>
              <a:rPr lang="en-US" smtClean="0"/>
              <a:t>Parallellization with APP4MC</a:t>
            </a:r>
            <a:endParaRPr lang="en-US"/>
          </a:p>
        </p:txBody>
      </p:sp>
      <p:sp>
        <p:nvSpPr>
          <p:cNvPr id="6" name="Slide Number Placeholder 5"/>
          <p:cNvSpPr>
            <a:spLocks noGrp="1"/>
          </p:cNvSpPr>
          <p:nvPr>
            <p:ph type="sldNum" sz="quarter" idx="12"/>
          </p:nvPr>
        </p:nvSpPr>
        <p:spPr/>
        <p:txBody>
          <a:bodyPr/>
          <a:lstStyle/>
          <a:p>
            <a:fld id="{35FB2F14-2F01-1C47-B2A1-FC9234851556}" type="slidenum">
              <a:rPr lang="en-US" smtClean="0"/>
              <a:pPr/>
              <a:t>9</a:t>
            </a:fld>
            <a:endParaRPr lang="en-US"/>
          </a:p>
        </p:txBody>
      </p:sp>
      <p:pic>
        <p:nvPicPr>
          <p:cNvPr id="7" name="Picture 6"/>
          <p:cNvPicPr>
            <a:picLocks noChangeAspect="1"/>
          </p:cNvPicPr>
          <p:nvPr/>
        </p:nvPicPr>
        <p:blipFill>
          <a:blip r:embed="rId2"/>
          <a:stretch>
            <a:fillRect/>
          </a:stretch>
        </p:blipFill>
        <p:spPr>
          <a:xfrm>
            <a:off x="6032500" y="1529557"/>
            <a:ext cx="5321300" cy="4737100"/>
          </a:xfrm>
          <a:prstGeom prst="rect">
            <a:avLst/>
          </a:prstGeom>
        </p:spPr>
      </p:pic>
    </p:spTree>
    <p:extLst>
      <p:ext uri="{BB962C8B-B14F-4D97-AF65-F5344CB8AC3E}">
        <p14:creationId xmlns="" xmlns:p14="http://schemas.microsoft.com/office/powerpoint/2010/main" val="1869328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612</Words>
  <Application>Microsoft Macintosh PowerPoint</Application>
  <PresentationFormat>Custom</PresentationFormat>
  <Paragraphs>188</Paragraphs>
  <Slides>16</Slides>
  <Notes>11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Developing a Multicore RC-Car with APP4MC</vt:lpstr>
      <vt:lpstr>RC Car</vt:lpstr>
      <vt:lpstr>APP4MC (aka Amalthea) I</vt:lpstr>
      <vt:lpstr>APP4MC (aka Amalthea) II</vt:lpstr>
      <vt:lpstr>APP4MC (aka Amalthea) III</vt:lpstr>
      <vt:lpstr>Challenges I</vt:lpstr>
      <vt:lpstr>Challenges II</vt:lpstr>
      <vt:lpstr>From multi-core to many-core</vt:lpstr>
      <vt:lpstr>Embedded Multicore</vt:lpstr>
      <vt:lpstr>Task Management</vt:lpstr>
      <vt:lpstr>Task Distribution</vt:lpstr>
      <vt:lpstr>RCCar</vt:lpstr>
      <vt:lpstr>XMOS Overview</vt:lpstr>
      <vt:lpstr>RCCar</vt:lpstr>
      <vt:lpstr>Initial Task Partitioning</vt:lpstr>
      <vt:lpstr>Modeling the System with APP4MC</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gerd herbert</dc:creator>
  <cp:lastModifiedBy>Mustafa</cp:lastModifiedBy>
  <cp:revision>18</cp:revision>
  <dcterms:created xsi:type="dcterms:W3CDTF">2016-06-21T07:44:04Z</dcterms:created>
  <dcterms:modified xsi:type="dcterms:W3CDTF">2016-07-12T09:06:18Z</dcterms:modified>
</cp:coreProperties>
</file>